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147374948" r:id="rId3"/>
    <p:sldId id="297" r:id="rId4"/>
    <p:sldId id="262" r:id="rId5"/>
    <p:sldId id="339" r:id="rId6"/>
    <p:sldId id="340" r:id="rId7"/>
    <p:sldId id="301" r:id="rId8"/>
    <p:sldId id="2147374947" r:id="rId9"/>
    <p:sldId id="311" r:id="rId1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 Brewer" initials="NB" lastIdx="1" clrIdx="0">
    <p:extLst>
      <p:ext uri="{19B8F6BF-5375-455C-9EA6-DF929625EA0E}">
        <p15:presenceInfo xmlns:p15="http://schemas.microsoft.com/office/powerpoint/2012/main" userId="Nicola Br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005EB8"/>
    <a:srgbClr val="AE2573"/>
    <a:srgbClr val="009639"/>
    <a:srgbClr val="FFB81C"/>
    <a:srgbClr val="00A9CE"/>
    <a:srgbClr val="EA1ED2"/>
    <a:srgbClr val="41B6E6"/>
    <a:srgbClr val="D3B0FF"/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01" autoAdjust="0"/>
  </p:normalViewPr>
  <p:slideViewPr>
    <p:cSldViewPr snapToGrid="0">
      <p:cViewPr varScale="1">
        <p:scale>
          <a:sx n="80" d="100"/>
          <a:sy n="80" d="100"/>
        </p:scale>
        <p:origin x="1358" y="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3331F-ED15-4B8D-AD24-C1EB1E8CA1A7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30C73-97A3-474F-8952-9A15FE0C39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10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35B72-3099-40EB-B31E-540204E80A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14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2019 – mention allocation of £250m</a:t>
            </a:r>
          </a:p>
          <a:p>
            <a:r>
              <a:rPr lang="en-GB" dirty="0"/>
              <a:t>2021 – SOC based on £250m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0C73-97A3-474F-8952-9A15FE0C395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2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830C73-97A3-474F-8952-9A15FE0C395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52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highlight>
                <a:srgbClr val="FFFF00"/>
              </a:highlight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35B72-3099-40EB-B31E-540204E80A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48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35B72-3099-40EB-B31E-540204E80A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5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35B72-3099-40EB-B31E-540204E80A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82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77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64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–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6488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7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06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32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57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01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27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00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15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7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99EF9-0C30-4915-B9C7-931738ADCEF0}" type="datetimeFigureOut">
              <a:rPr lang="en-GB" smtClean="0"/>
              <a:t>13/08/2024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A89F-DC7A-4BFA-B74C-DD7B2DD1B0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93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4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3.png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11.sv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343" y="2492896"/>
            <a:ext cx="4824536" cy="237626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Our Future Hospital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Stakeholder Briefing</a:t>
            </a:r>
            <a:br>
              <a:rPr lang="en-GB" dirty="0"/>
            </a:br>
            <a:br>
              <a:rPr lang="en-GB" dirty="0"/>
            </a:br>
            <a:r>
              <a:rPr lang="en-GB" dirty="0"/>
              <a:t>Zahara Hyde</a:t>
            </a:r>
            <a:br>
              <a:rPr lang="en-GB" dirty="0"/>
            </a:br>
            <a:r>
              <a:rPr lang="en-GB" sz="3100" dirty="0"/>
              <a:t>Director Estates &amp; Facilities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83" y="5157192"/>
            <a:ext cx="4104456" cy="9382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j-lt"/>
              </a:rPr>
              <a:t>14 August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10" y="2009394"/>
            <a:ext cx="4724591" cy="4848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4" y="188641"/>
            <a:ext cx="1414155" cy="1414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EA4AE4-AA2E-4ADC-92FE-B4CAE4CC0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857" y="476673"/>
            <a:ext cx="2220416" cy="9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8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D1CD-E6D5-4D56-A615-3D625CA1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Our Journey So Far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88023-5D80-4D5C-B202-0E2CE1B3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2251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0A63D-1988-48C7-9189-E9DE581FB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703071"/>
            <a:ext cx="8915400" cy="45259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2019: Inclusion of North Devon District Hospital in the Government programme to address the worst NHS estates </a:t>
            </a:r>
          </a:p>
          <a:p>
            <a:pPr>
              <a:spcAft>
                <a:spcPts val="600"/>
              </a:spcAft>
            </a:pPr>
            <a:r>
              <a:rPr lang="en-GB" dirty="0"/>
              <a:t>2020: Our Future Hospital programme was set up in as NDDH response</a:t>
            </a:r>
          </a:p>
          <a:p>
            <a:pPr>
              <a:spcAft>
                <a:spcPts val="600"/>
              </a:spcAft>
            </a:pPr>
            <a:r>
              <a:rPr lang="en-GB" dirty="0"/>
              <a:t>As a Public Dividend Capital (PDC) funded project it is required to submit a series of business case stages to secure treasury approval</a:t>
            </a:r>
          </a:p>
          <a:p>
            <a:pPr>
              <a:spcAft>
                <a:spcPts val="600"/>
              </a:spcAft>
            </a:pPr>
            <a:r>
              <a:rPr lang="en-GB" dirty="0"/>
              <a:t> 2021: a Strategic Outline Case for OFH was submitted </a:t>
            </a:r>
          </a:p>
          <a:p>
            <a:pPr>
              <a:spcAft>
                <a:spcPts val="600"/>
              </a:spcAft>
            </a:pPr>
            <a:r>
              <a:rPr lang="en-GB" dirty="0"/>
              <a:t>2024 – Hospital 2.0 launched as standard for all new hospitals; August - new Govt announces review of budgets and timelines</a:t>
            </a:r>
          </a:p>
        </p:txBody>
      </p:sp>
    </p:spTree>
    <p:extLst>
      <p:ext uri="{BB962C8B-B14F-4D97-AF65-F5344CB8AC3E}">
        <p14:creationId xmlns:p14="http://schemas.microsoft.com/office/powerpoint/2010/main" val="124200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100" y="26064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4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Ambitions</a:t>
            </a:r>
            <a:br>
              <a:rPr lang="en-GB" sz="4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- </a:t>
            </a:r>
            <a:r>
              <a:rPr lang="en-GB" sz="31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have not changed since 2020!</a:t>
            </a:r>
            <a:endParaRPr lang="en-GB" sz="40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408" y="1988841"/>
            <a:ext cx="4038600" cy="3744415"/>
          </a:xfrm>
        </p:spPr>
        <p:txBody>
          <a:bodyPr>
            <a:normAutofit/>
          </a:bodyPr>
          <a:lstStyle/>
          <a:p>
            <a:r>
              <a:rPr lang="en-GB" sz="2400" b="1" dirty="0">
                <a:cs typeface="Arial" panose="020B0604020202020204" pitchFamily="34" charset="0"/>
              </a:rPr>
              <a:t>Fit for future services for our population</a:t>
            </a:r>
          </a:p>
          <a:p>
            <a:r>
              <a:rPr lang="en-GB" sz="1800" dirty="0">
                <a:cs typeface="Arial" panose="020B0604020202020204" pitchFamily="34" charset="0"/>
              </a:rPr>
              <a:t>Equitable access and outcomes for all</a:t>
            </a:r>
          </a:p>
          <a:p>
            <a:r>
              <a:rPr lang="en-GB" sz="1800" dirty="0">
                <a:cs typeface="Arial" panose="020B0604020202020204" pitchFamily="34" charset="0"/>
              </a:rPr>
              <a:t>Recognises future population health needs</a:t>
            </a:r>
          </a:p>
          <a:p>
            <a:r>
              <a:rPr lang="en-GB" sz="1800" dirty="0">
                <a:cs typeface="Arial" panose="020B0604020202020204" pitchFamily="34" charset="0"/>
              </a:rPr>
              <a:t>Clinically and financially stable, high quality safe 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6888" y="4005064"/>
            <a:ext cx="4218112" cy="1656184"/>
          </a:xfrm>
        </p:spPr>
        <p:txBody>
          <a:bodyPr>
            <a:normAutofit/>
          </a:bodyPr>
          <a:lstStyle/>
          <a:p>
            <a:r>
              <a:rPr lang="en-GB" sz="2400" b="1" dirty="0"/>
              <a:t>Right care, Right place</a:t>
            </a:r>
          </a:p>
          <a:p>
            <a:r>
              <a:rPr lang="en-GB" sz="1800" dirty="0"/>
              <a:t>Local where possible, networked where beneficial</a:t>
            </a:r>
          </a:p>
          <a:p>
            <a:r>
              <a:rPr lang="en-GB" sz="1800" dirty="0"/>
              <a:t>Aligns with the Devon System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3" y="5478284"/>
            <a:ext cx="682215" cy="68702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4" y="1916832"/>
            <a:ext cx="687988" cy="6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61048"/>
            <a:ext cx="683176" cy="68798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86408" y="4752096"/>
            <a:ext cx="3966592" cy="1917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Digitally Optimised</a:t>
            </a:r>
          </a:p>
          <a:p>
            <a:r>
              <a:rPr lang="en-GB" sz="18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Connected care</a:t>
            </a:r>
          </a:p>
          <a:p>
            <a:r>
              <a:rPr lang="en-GB" sz="18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Patient accessible</a:t>
            </a:r>
          </a:p>
          <a:p>
            <a:r>
              <a:rPr lang="en-GB" sz="1800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Mitigates rurality</a:t>
            </a:r>
          </a:p>
          <a:p>
            <a:pPr marL="0" indent="0">
              <a:buNone/>
            </a:pPr>
            <a:endParaRPr lang="en-GB" sz="18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06888" y="1772816"/>
            <a:ext cx="4218112" cy="3689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prstClr val="black"/>
                </a:solidFill>
                <a:latin typeface="Arial"/>
              </a:rPr>
              <a:t>Fit for future estate</a:t>
            </a:r>
          </a:p>
          <a:p>
            <a:r>
              <a:rPr lang="en-GB" sz="1800" dirty="0">
                <a:solidFill>
                  <a:prstClr val="black"/>
                </a:solidFill>
                <a:latin typeface="Arial"/>
              </a:rPr>
              <a:t>Infrastructure to deliver quality advanced care</a:t>
            </a:r>
          </a:p>
          <a:p>
            <a:r>
              <a:rPr lang="en-GB" sz="1800" dirty="0">
                <a:solidFill>
                  <a:prstClr val="black"/>
                </a:solidFill>
                <a:latin typeface="Arial"/>
              </a:rPr>
              <a:t>Reduces maintenance costs/ temporary facilities</a:t>
            </a:r>
          </a:p>
          <a:p>
            <a:r>
              <a:rPr lang="en-GB" sz="1800" dirty="0">
                <a:solidFill>
                  <a:prstClr val="black"/>
                </a:solidFill>
                <a:latin typeface="Arial"/>
              </a:rPr>
              <a:t>Thoughtfully accessible</a:t>
            </a:r>
          </a:p>
          <a:p>
            <a:endParaRPr lang="en-GB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5650"/>
            <a:ext cx="683176" cy="687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0" y="4725145"/>
            <a:ext cx="601693" cy="601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1073" y="5592722"/>
            <a:ext cx="383534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Arial"/>
              </a:rPr>
              <a:t>Fit for future workplace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Promotes staff health and wellbeing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Good place to work</a:t>
            </a:r>
          </a:p>
          <a:p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9BD319F-3F55-40DF-B569-3168DAE4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1" y="260649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10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F933B-F1D1-421C-E0D3-99DB05D7E19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50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Fit for Future Services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sz="3100" dirty="0">
                <a:solidFill>
                  <a:srgbClr val="0070C0"/>
                </a:solidFill>
              </a:rPr>
              <a:t>Our Clinical Strategy (July 2023)</a:t>
            </a:r>
            <a:br>
              <a:rPr lang="en-GB" sz="3100" dirty="0">
                <a:solidFill>
                  <a:srgbClr val="0070C0"/>
                </a:solidFill>
              </a:rPr>
            </a:br>
            <a:r>
              <a:rPr lang="en-GB" sz="2700" dirty="0">
                <a:solidFill>
                  <a:srgbClr val="0070C0"/>
                </a:solidFill>
              </a:rPr>
              <a:t>Right Care Right Place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3" name="Group_44846.5590277778053342">
            <a:extLst>
              <a:ext uri="{FF2B5EF4-FFF2-40B4-BE49-F238E27FC236}">
                <a16:creationId xmlns:a16="http://schemas.microsoft.com/office/drawing/2014/main" id="{FA159A06-AD75-730C-3E59-DCCB8C227D14}"/>
              </a:ext>
            </a:extLst>
          </p:cNvPr>
          <p:cNvGrpSpPr/>
          <p:nvPr/>
        </p:nvGrpSpPr>
        <p:grpSpPr>
          <a:xfrm>
            <a:off x="208642" y="1465709"/>
            <a:ext cx="9488716" cy="4899580"/>
            <a:chOff x="546131" y="1315681"/>
            <a:chExt cx="9259037" cy="5481571"/>
          </a:xfrm>
        </p:grpSpPr>
        <p:sp>
          <p:nvSpPr>
            <p:cNvPr id="4" name="Content Placeholder 8">
              <a:extLst>
                <a:ext uri="{FF2B5EF4-FFF2-40B4-BE49-F238E27FC236}">
                  <a16:creationId xmlns:a16="http://schemas.microsoft.com/office/drawing/2014/main" id="{3DB5E917-213E-5D00-42D0-3DB3E9FF7D0E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546131" y="2125239"/>
              <a:ext cx="2348891" cy="467201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74769" tIns="373846" rIns="74769" bIns="74769" rtlCol="0">
              <a:noAutofit/>
            </a:bodyPr>
            <a:lstStyle>
              <a:lvl1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0000" indent="-27000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27000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000" indent="-27000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n-GB" sz="1400" b="1" dirty="0">
                  <a:solidFill>
                    <a:prstClr val="black"/>
                  </a:solidFill>
                  <a:latin typeface="Arial"/>
                </a:rPr>
                <a:t>Local acute and emergency care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Safe and effective acute care within respective localities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Minimise length of stay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Reduce unnecessary emergency department attendances and admissions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Expand same day emergency care and “hot clinic” models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Expand out of Hospital services using technology eg virtual wards/hospital at home</a:t>
              </a:r>
            </a:p>
          </p:txBody>
        </p:sp>
        <p:sp>
          <p:nvSpPr>
            <p:cNvPr id="5" name="Content Placeholder 10">
              <a:extLst>
                <a:ext uri="{FF2B5EF4-FFF2-40B4-BE49-F238E27FC236}">
                  <a16:creationId xmlns:a16="http://schemas.microsoft.com/office/drawing/2014/main" id="{81A289A4-A315-4144-DC45-5ED0FA5630C2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7722008" y="2125239"/>
              <a:ext cx="2083160" cy="467201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74769" tIns="373846" rIns="74769" bIns="74769" rtlCol="0" anchor="t">
              <a:noAutofit/>
            </a:bodyPr>
            <a:lstStyle>
              <a:lvl1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0000" indent="-27000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27000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000" indent="-27000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n-GB" sz="1400" b="1" dirty="0">
                  <a:solidFill>
                    <a:prstClr val="black">
                      <a:lumMod val="100000"/>
                    </a:prstClr>
                  </a:solidFill>
                  <a:latin typeface="Arial"/>
                </a:rPr>
                <a:t>Tertiary care and areas of national clinical and academic excellence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>
                      <a:lumMod val="100000"/>
                    </a:prstClr>
                  </a:solidFill>
                  <a:latin typeface="Arial"/>
                </a:rPr>
                <a:t>Maximise our academic and research profile 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>
                      <a:lumMod val="100000"/>
                    </a:prstClr>
                  </a:solidFill>
                  <a:latin typeface="Arial"/>
                </a:rPr>
                <a:t>Collaborate with local and regional partners to provide specialist care 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>
                      <a:lumMod val="100000"/>
                    </a:prstClr>
                  </a:solidFill>
                  <a:latin typeface="Arial"/>
                </a:rPr>
                <a:t>Centralise our specialist services on one site (either East or North)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prstClr val="black">
                      <a:lumMod val="100000"/>
                    </a:prstClr>
                  </a:solidFill>
                  <a:latin typeface="Arial"/>
                </a:rPr>
                <a:t>B</a:t>
              </a:r>
              <a:r>
                <a:rPr lang="en-GB" sz="1100" dirty="0">
                  <a:solidFill>
                    <a:prstClr val="black">
                      <a:lumMod val="100000"/>
                    </a:prstClr>
                  </a:solidFill>
                  <a:latin typeface="Arial"/>
                </a:rPr>
                <a:t>uild on strengths</a:t>
              </a:r>
              <a:endParaRPr lang="en-GB" sz="900" dirty="0">
                <a:solidFill>
                  <a:prstClr val="black">
                    <a:lumMod val="100000"/>
                  </a:prstClr>
                </a:solidFill>
                <a:latin typeface="Arial"/>
              </a:endParaRPr>
            </a:p>
          </p:txBody>
        </p:sp>
        <p:sp>
          <p:nvSpPr>
            <p:cNvPr id="6" name="Content Placeholder 11">
              <a:extLst>
                <a:ext uri="{FF2B5EF4-FFF2-40B4-BE49-F238E27FC236}">
                  <a16:creationId xmlns:a16="http://schemas.microsoft.com/office/drawing/2014/main" id="{32133AEC-0564-177E-5425-75EDB637AD3F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5396677" y="2096559"/>
              <a:ext cx="2279052" cy="467201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74769" tIns="373846" rIns="74769" bIns="74769" rtlCol="0" anchor="t">
              <a:noAutofit/>
            </a:bodyPr>
            <a:lstStyle>
              <a:lvl1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0000" indent="-27000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  <a:defRPr sz="2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27000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000" indent="-27000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1266984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n-GB" sz="1400" b="1" dirty="0">
                  <a:solidFill>
                    <a:prstClr val="black"/>
                  </a:solidFill>
                  <a:latin typeface="Arial"/>
                </a:rPr>
                <a:t>Community and primary care led services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Deliver care as close to people’s homes as possible – manage long term conditions with effective use of resources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Drive full integration of our acute and community teams 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Make maximum use of our community estate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Promote health and wellbeing 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Develop first contact practitioner roles and frailty hubs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Expand secondary elective care into the community</a:t>
              </a:r>
            </a:p>
            <a:p>
              <a:pPr marL="171450" lvl="4" indent="-171450">
                <a:spcAft>
                  <a:spcPts val="600"/>
                </a:spcAft>
                <a:buClr>
                  <a:srgbClr val="00A499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Improve end of life care </a:t>
              </a:r>
              <a:endParaRPr lang="en-GB" sz="1000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" name="Content Placeholder 10">
              <a:extLst>
                <a:ext uri="{FF2B5EF4-FFF2-40B4-BE49-F238E27FC236}">
                  <a16:creationId xmlns:a16="http://schemas.microsoft.com/office/drawing/2014/main" id="{83A51640-FB78-4E62-6547-0710855B2B66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2737812" y="2125240"/>
              <a:ext cx="2805322" cy="462896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74769" tIns="373846" rIns="74769" bIns="74769" rtlCol="0" anchor="t">
              <a:noAutofit/>
            </a:bodyPr>
            <a:lstStyle>
              <a:lvl1pPr marL="0" indent="0" algn="l" defTabSz="1007943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35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007943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1007943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900" b="1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07943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07943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0000" indent="-180000" algn="l" defTabSz="1007943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0000" indent="-180000" algn="l" defTabSz="1007943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000" indent="-180000" algn="l" defTabSz="1007943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0000" indent="-180000" algn="l" defTabSz="1007943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+mj-lt"/>
                <a:buAutoNum type="alphaLcPeriod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300"/>
                </a:spcAft>
              </a:pPr>
              <a:r>
                <a:rPr lang="en-GB" sz="1400" b="1" dirty="0">
                  <a:solidFill>
                    <a:prstClr val="black">
                      <a:lumMod val="100000"/>
                    </a:prstClr>
                  </a:solidFill>
                  <a:latin typeface="Arial"/>
                </a:rPr>
                <a:t>Local elective care </a:t>
              </a:r>
            </a:p>
            <a:p>
              <a:pPr marL="171450" lvl="4" indent="-171450">
                <a:spcAft>
                  <a:spcPts val="300"/>
                </a:spcAft>
                <a:buClr>
                  <a:srgbClr val="4F2D7F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Provide elective care as close to the patient as possible in the most efficient way</a:t>
              </a:r>
            </a:p>
            <a:p>
              <a:pPr marL="171450" lvl="4" indent="-171450">
                <a:spcAft>
                  <a:spcPts val="300"/>
                </a:spcAft>
                <a:buClr>
                  <a:srgbClr val="4F2D7F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Utilise technology to enable patient-initiated follow-up (PIFU) and virtual follow up</a:t>
              </a:r>
            </a:p>
            <a:p>
              <a:pPr marL="171450" lvl="4" indent="-171450">
                <a:spcAft>
                  <a:spcPts val="300"/>
                </a:spcAft>
                <a:buClr>
                  <a:srgbClr val="4F2D7F"/>
                </a:buClr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Interdependence and integration will vary across services: </a:t>
              </a:r>
            </a:p>
            <a:p>
              <a:pPr marL="417150" lvl="4" indent="-228600">
                <a:spcAft>
                  <a:spcPts val="300"/>
                </a:spcAft>
                <a:buFont typeface="+mj-lt"/>
                <a:buAutoNum type="arabicPeriod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Well established departments at both acute hospitals, working largely independently</a:t>
              </a:r>
            </a:p>
            <a:p>
              <a:pPr marL="417150" lvl="4" indent="-228600">
                <a:spcAft>
                  <a:spcPts val="300"/>
                </a:spcAft>
                <a:buFont typeface="+mj-lt"/>
                <a:buAutoNum type="arabicPeriod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Services which need to be provided at both localities in order to support care of patients admitted acutely unwell, impacted by staffing at NDDH</a:t>
              </a:r>
            </a:p>
            <a:p>
              <a:pPr marL="417150" lvl="4" indent="-228600">
                <a:spcAft>
                  <a:spcPts val="300"/>
                </a:spcAft>
                <a:buFont typeface="+mj-lt"/>
                <a:buAutoNum type="arabicPeriod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Specialists based at one locality with established visiting services</a:t>
              </a:r>
            </a:p>
            <a:p>
              <a:pPr marL="417150" lvl="4" indent="-228600">
                <a:spcAft>
                  <a:spcPts val="300"/>
                </a:spcAft>
                <a:buFont typeface="+mj-lt"/>
                <a:buAutoNum type="arabicPeriod"/>
              </a:pP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Services provided at only one site to maximise capacity &amp; capability</a:t>
              </a:r>
            </a:p>
          </p:txBody>
        </p:sp>
        <p:pic>
          <p:nvPicPr>
            <p:cNvPr id="8" name="Picture 15" descr="Ambulance outline">
              <a:extLst>
                <a:ext uri="{FF2B5EF4-FFF2-40B4-BE49-F238E27FC236}">
                  <a16:creationId xmlns:a16="http://schemas.microsoft.com/office/drawing/2014/main" id="{24865BAB-D164-6810-E20F-1769C8B24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120320" y="1315681"/>
              <a:ext cx="1213003" cy="131869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23DF894-F706-57AF-0051-449CDB9B75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3991" y="1559755"/>
            <a:ext cx="779581" cy="779581"/>
          </a:xfrm>
          <a:prstGeom prst="rect">
            <a:avLst/>
          </a:prstGeom>
        </p:spPr>
      </p:pic>
      <p:pic>
        <p:nvPicPr>
          <p:cNvPr id="10" name="Picture 17" descr="Home with solid fill">
            <a:extLst>
              <a:ext uri="{FF2B5EF4-FFF2-40B4-BE49-F238E27FC236}">
                <a16:creationId xmlns:a16="http://schemas.microsoft.com/office/drawing/2014/main" id="{5D270136-9432-E8C8-FA16-EC8E2A338D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066604" y="1618665"/>
            <a:ext cx="661759" cy="661759"/>
          </a:xfrm>
          <a:prstGeom prst="rect">
            <a:avLst/>
          </a:prstGeom>
        </p:spPr>
      </p:pic>
      <p:pic>
        <p:nvPicPr>
          <p:cNvPr id="11" name="Picture 18" descr="Social network with solid fill">
            <a:extLst>
              <a:ext uri="{FF2B5EF4-FFF2-40B4-BE49-F238E27FC236}">
                <a16:creationId xmlns:a16="http://schemas.microsoft.com/office/drawing/2014/main" id="{9973B0B7-4C5E-822C-84D1-124EA0B920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082411" y="1660144"/>
            <a:ext cx="771654" cy="77165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12C40372-2BC4-40CC-8A73-FCB2F183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" y="44625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48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8544" y="404664"/>
            <a:ext cx="7941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0" dirty="0">
                <a:solidFill>
                  <a:srgbClr val="0070C0"/>
                </a:solidFill>
              </a:rPr>
              <a:t>Digitally Optimised</a:t>
            </a:r>
          </a:p>
          <a:p>
            <a:r>
              <a:rPr lang="en-US" sz="2800" b="0" dirty="0">
                <a:solidFill>
                  <a:srgbClr val="0070C0"/>
                </a:solidFill>
              </a:rPr>
              <a:t>Our Digital Strategy (July 2023)</a:t>
            </a:r>
            <a:r>
              <a:rPr lang="en-US" sz="2800" b="0" dirty="0">
                <a:solidFill>
                  <a:srgbClr val="0070C0"/>
                </a:solidFill>
                <a:latin typeface="Arial"/>
              </a:rPr>
              <a:t>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1735469-A227-4640-A445-8BE434DC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116633"/>
            <a:ext cx="1268287" cy="1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85B589-EA75-4492-922C-D68735975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410" y="2656532"/>
            <a:ext cx="4843524" cy="42014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F1276A-80E8-41EF-BB94-F54F07AAB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26" y="1964070"/>
            <a:ext cx="5144771" cy="4064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6748" y="2240126"/>
            <a:ext cx="39097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in Action:</a:t>
            </a:r>
          </a:p>
          <a:p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Epic EPR installed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portal live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Devon virtual ward – largest Epic remote monitoring in Europe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 surgery at RDE and NDDH from June 2023</a:t>
            </a: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1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2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Fit for Future Estate</a:t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sz="3600" dirty="0">
                <a:solidFill>
                  <a:srgbClr val="0070C0"/>
                </a:solidFill>
              </a:rPr>
              <a:t>NDDH Challenges</a:t>
            </a: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116633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678465-A18A-4650-AE5B-765B08E81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07" y="4773603"/>
            <a:ext cx="2556233" cy="1574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096D14-86C3-484D-9E09-F59E2C8ED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057712"/>
            <a:ext cx="2556234" cy="16045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8526C-B558-4348-B07A-F85BA518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DA89F-DC7A-4BFA-B74C-DD7B2DD1B05C}" type="slidenum">
              <a:rPr lang="en-GB" sz="140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6</a:t>
            </a:fld>
            <a:endParaRPr lang="en-GB" sz="1400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8696C-E158-4789-87B6-FC7CD55D1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28854"/>
            <a:ext cx="2556234" cy="1682494"/>
          </a:xfrm>
          <a:prstGeom prst="rect">
            <a:avLst/>
          </a:prstGeom>
        </p:spPr>
      </p:pic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DB71E47D-89F5-467C-9E9D-0AFDCCF6DD08}"/>
              </a:ext>
            </a:extLst>
          </p:cNvPr>
          <p:cNvSpPr txBox="1">
            <a:spLocks/>
          </p:cNvSpPr>
          <p:nvPr/>
        </p:nvSpPr>
        <p:spPr>
          <a:xfrm>
            <a:off x="292963" y="1396942"/>
            <a:ext cx="6640043" cy="5275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GB" sz="1900" b="1" dirty="0">
                <a:solidFill>
                  <a:prstClr val="black"/>
                </a:solidFill>
                <a:latin typeface="Arial"/>
              </a:rPr>
              <a:t>Estates risks</a:t>
            </a:r>
          </a:p>
          <a:p>
            <a:pPr marL="285750" indent="-285750">
              <a:spcAft>
                <a:spcPts val="1000"/>
              </a:spcAft>
            </a:pPr>
            <a:r>
              <a:rPr lang="en-GB" sz="1900" dirty="0">
                <a:solidFill>
                  <a:prstClr val="black"/>
                </a:solidFill>
                <a:latin typeface="Arial"/>
              </a:rPr>
              <a:t>Updated 6 facets survey - rising critical/high risk maintenance backlog (ca £40m vs £37m when project begun) with overall risk of &gt;£80m. </a:t>
            </a:r>
          </a:p>
          <a:p>
            <a:pPr marL="285750" indent="-285750">
              <a:spcAft>
                <a:spcPts val="1000"/>
              </a:spcAft>
            </a:pPr>
            <a:r>
              <a:rPr lang="en-GB" sz="1900" dirty="0">
                <a:solidFill>
                  <a:prstClr val="black"/>
                </a:solidFill>
                <a:latin typeface="Arial"/>
              </a:rPr>
              <a:t>Highlighted major functionality and operational issues with Theatres, ICU, Endoscopy, parts built 50 years ago - Critical Risks paper jointly developed</a:t>
            </a:r>
          </a:p>
          <a:p>
            <a:pPr marL="285750" indent="-285750">
              <a:spcAft>
                <a:spcPts val="1000"/>
              </a:spcAft>
            </a:pPr>
            <a:r>
              <a:rPr lang="en-GB" sz="1900" dirty="0">
                <a:solidFill>
                  <a:prstClr val="black"/>
                </a:solidFill>
                <a:latin typeface="Arial"/>
              </a:rPr>
              <a:t>Minor improvements through Jubilee – orthopaedic – ward and Discharge Lounge, Tiverton endoscopy underway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GB" sz="1900" b="1" dirty="0">
                <a:solidFill>
                  <a:srgbClr val="DA291C"/>
                </a:solidFill>
                <a:latin typeface="Arial"/>
              </a:rPr>
              <a:t>Fit for Future Workplace</a:t>
            </a:r>
          </a:p>
          <a:p>
            <a:pPr marL="285750" indent="-285750">
              <a:spcAft>
                <a:spcPts val="1000"/>
              </a:spcAft>
            </a:pPr>
            <a:r>
              <a:rPr lang="en-GB" sz="1900" dirty="0">
                <a:solidFill>
                  <a:prstClr val="black"/>
                </a:solidFill>
                <a:latin typeface="Arial"/>
              </a:rPr>
              <a:t>Pre-works to enable demolition and rebuild of oldest staff accommodation blocks</a:t>
            </a:r>
          </a:p>
          <a:p>
            <a:pPr marL="285750" indent="-285750"/>
            <a:endParaRPr lang="en-GB" sz="2000" dirty="0">
              <a:solidFill>
                <a:prstClr val="black"/>
              </a:solidFill>
              <a:latin typeface="Arial"/>
            </a:endParaRPr>
          </a:p>
          <a:p>
            <a:pPr marL="0" indent="0">
              <a:spcBef>
                <a:spcPts val="1000"/>
              </a:spcBef>
              <a:buNone/>
            </a:pPr>
            <a:endParaRPr lang="en-GB" sz="2400" dirty="0">
              <a:solidFill>
                <a:prstClr val="black"/>
              </a:solidFill>
              <a:latin typeface="Arial"/>
            </a:endParaRPr>
          </a:p>
          <a:p>
            <a:pPr marL="0" indent="0">
              <a:spcBef>
                <a:spcPts val="1000"/>
              </a:spcBef>
              <a:buNone/>
            </a:pPr>
            <a:endParaRPr lang="en-GB" sz="2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04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189" y="426294"/>
            <a:ext cx="8229600" cy="93610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AC3"/>
                </a:solidFill>
              </a:rPr>
              <a:t>OFH SOC Refresh for NHP 2024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" y="-11690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EB4758-9731-4144-9A20-6EA9ECA94B86}"/>
              </a:ext>
            </a:extLst>
          </p:cNvPr>
          <p:cNvSpPr txBox="1"/>
          <p:nvPr/>
        </p:nvSpPr>
        <p:spPr>
          <a:xfrm>
            <a:off x="603683" y="1456034"/>
            <a:ext cx="849495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/>
              </a:rPr>
              <a:t>Hospital 2.0 is a standardised design and construction toolkit that sets new build/clinical standards for our project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/>
              </a:rPr>
              <a:t>The 2023 NHP Programme Business Case set out significant new build increase for NDDH – major redevelopment of the existing site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/>
              </a:rPr>
              <a:t>August 23 – Trust agreed at Board that a revised phased plan approach based on: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/>
              </a:rPr>
              <a:t>Building for the future – demand and capacity to at least 2040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/>
              </a:rPr>
              <a:t>Flexible and adaptable spaces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/>
              </a:rPr>
              <a:t>Great place to work – staff health and wellbeing facilities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/>
              </a:rPr>
              <a:t>Maximising service integration across sites to give best patient care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/>
              </a:rPr>
              <a:t>Multidisciplinary models of care, technology-enabled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rial"/>
              </a:rPr>
              <a:t>Local “grow your own” schemes for nursing (CMO report 2019) and other professions</a:t>
            </a:r>
          </a:p>
          <a:p>
            <a:pPr lvl="1">
              <a:spcAft>
                <a:spcPts val="1200"/>
              </a:spcAft>
            </a:pPr>
            <a:endParaRPr lang="en-GB" i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78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5A59-F2D8-4799-88AA-21C34334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Phasing plan for NDDH redevelopment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F62B51-F885-493D-AFAF-B0BD52887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47"/>
          <a:stretch/>
        </p:blipFill>
        <p:spPr>
          <a:xfrm>
            <a:off x="1074198" y="1470025"/>
            <a:ext cx="7572652" cy="525837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FD9400F-D338-4543-82AE-18B663D7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116633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62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218" y="223165"/>
            <a:ext cx="8229600" cy="1143000"/>
          </a:xfrm>
        </p:spPr>
        <p:txBody>
          <a:bodyPr>
            <a:normAutofit/>
          </a:bodyPr>
          <a:lstStyle/>
          <a:p>
            <a:r>
              <a:rPr lang="en-GB" sz="4900" dirty="0">
                <a:solidFill>
                  <a:srgbClr val="007AC3"/>
                </a:solidFill>
                <a:latin typeface="Calibri"/>
              </a:rPr>
              <a:t>Transport and OFH?</a:t>
            </a:r>
            <a:endParaRPr lang="en-GB" sz="4000" b="1" dirty="0">
              <a:solidFill>
                <a:srgbClr val="007AC3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4CD83-2B8E-48FA-8AC2-93B9D62A0801}"/>
              </a:ext>
            </a:extLst>
          </p:cNvPr>
          <p:cNvSpPr txBox="1"/>
          <p:nvPr/>
        </p:nvSpPr>
        <p:spPr>
          <a:xfrm>
            <a:off x="1542287" y="1642238"/>
            <a:ext cx="7818883" cy="5474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Arial"/>
              </a:rPr>
              <a:t>Staff – travel to work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Green zone; showers and cycle sheds; cycle routes?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Future growth in staff numbers – public transport?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Space restrictions - car parking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Cross site working travel (NDDH-</a:t>
            </a:r>
            <a:r>
              <a:rPr lang="en-GB" dirty="0" err="1">
                <a:solidFill>
                  <a:prstClr val="black"/>
                </a:solidFill>
                <a:latin typeface="Arial"/>
              </a:rPr>
              <a:t>Wonford</a:t>
            </a:r>
            <a:r>
              <a:rPr lang="en-GB" dirty="0">
                <a:solidFill>
                  <a:prstClr val="black"/>
                </a:solidFill>
                <a:latin typeface="Arial"/>
              </a:rPr>
              <a:t>-community sites</a:t>
            </a:r>
          </a:p>
          <a:p>
            <a:endParaRPr lang="en-GB" dirty="0">
              <a:solidFill>
                <a:prstClr val="black"/>
              </a:solidFill>
              <a:latin typeface="Arial"/>
            </a:endParaRPr>
          </a:p>
          <a:p>
            <a:r>
              <a:rPr lang="en-GB" b="1" dirty="0">
                <a:solidFill>
                  <a:prstClr val="black"/>
                </a:solidFill>
                <a:latin typeface="Arial"/>
              </a:rPr>
              <a:t>Patients/visitors – travel to services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Urgent and emergency care – service to patient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Specialist care – patient to service (centralised centres of excellence)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Community services; technology solutions vs workforce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Limited car access; reliance on public transport links</a:t>
            </a:r>
          </a:p>
          <a:p>
            <a:endParaRPr lang="en-GB" dirty="0">
              <a:solidFill>
                <a:prstClr val="black"/>
              </a:solidFill>
              <a:latin typeface="Arial"/>
            </a:endParaRPr>
          </a:p>
          <a:p>
            <a:r>
              <a:rPr lang="en-GB" b="1" dirty="0">
                <a:solidFill>
                  <a:prstClr val="black"/>
                </a:solidFill>
                <a:latin typeface="Arial"/>
              </a:rPr>
              <a:t>Facilities Transport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Laundry; sterile services; equipment; lab samples; other supplies</a:t>
            </a:r>
          </a:p>
          <a:p>
            <a:endParaRPr lang="en-GB" dirty="0">
              <a:solidFill>
                <a:prstClr val="black"/>
              </a:solidFill>
              <a:latin typeface="Arial"/>
            </a:endParaRPr>
          </a:p>
          <a:p>
            <a:r>
              <a:rPr lang="en-GB" b="1" dirty="0">
                <a:solidFill>
                  <a:prstClr val="black"/>
                </a:solidFill>
                <a:latin typeface="Arial"/>
              </a:rPr>
              <a:t>Estates Transport </a:t>
            </a:r>
          </a:p>
          <a:p>
            <a:r>
              <a:rPr lang="en-GB" dirty="0">
                <a:solidFill>
                  <a:prstClr val="black"/>
                </a:solidFill>
                <a:latin typeface="Arial"/>
              </a:rPr>
              <a:t>Supporting an 8-10 year multi million £ construction project</a:t>
            </a:r>
          </a:p>
          <a:p>
            <a:endParaRPr lang="en-GB" dirty="0">
              <a:solidFill>
                <a:prstClr val="black"/>
              </a:solidFill>
              <a:latin typeface="Arial"/>
            </a:endParaRPr>
          </a:p>
          <a:p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0AB9663-DA6B-4E47-8E08-35F6569A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7" y="223165"/>
            <a:ext cx="11953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D4CF4-5F48-4829-BD97-226E3464303E}"/>
              </a:ext>
            </a:extLst>
          </p:cNvPr>
          <p:cNvSpPr txBox="1"/>
          <p:nvPr/>
        </p:nvSpPr>
        <p:spPr>
          <a:xfrm rot="5400000">
            <a:off x="-1616572" y="3752107"/>
            <a:ext cx="473738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/>
              <a:t>NHS Decarbonisation Target</a:t>
            </a:r>
          </a:p>
        </p:txBody>
      </p:sp>
    </p:spTree>
    <p:extLst>
      <p:ext uri="{BB962C8B-B14F-4D97-AF65-F5344CB8AC3E}">
        <p14:creationId xmlns:p14="http://schemas.microsoft.com/office/powerpoint/2010/main" val="3885866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0597222220428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Title – no footer"/>
  <p:tag name="SLIDEAUTOMATIONTYPE" val="Standard"/>
  <p:tag name="AUTOMATIONTAG" val="Title – no footer"/>
  <p:tag name="SLIDETOCOUTLINELEVEL" val="2"/>
  <p:tag name="SLIDEPROJECTVERSION" val="6.5.18"/>
  <p:tag name="SLIDEISINMEDIASTERLINGPROJECT" val="True"/>
  <p:tag name="SLIDEUNIQUEID" val="Slide44847.53052083330301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3917.50597222220428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921.74583333330222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921.74583333330553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921.74583333330355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PICTUREXMLFILE" val="Default Picture Settings"/>
  <p:tag name="MS_PLACEHOLDERID" val="PlaceholderID42921.7458333333055330"/>
</p:tagLst>
</file>

<file path=ppt/theme/theme1.xml><?xml version="1.0" encoding="utf-8"?>
<a:theme xmlns:a="http://schemas.openxmlformats.org/drawingml/2006/main" name="2_Office Theme">
  <a:themeElements>
    <a:clrScheme name="OFH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499"/>
      </a:accent1>
      <a:accent2>
        <a:srgbClr val="003087"/>
      </a:accent2>
      <a:accent3>
        <a:srgbClr val="00A9CE"/>
      </a:accent3>
      <a:accent4>
        <a:srgbClr val="005EB8"/>
      </a:accent4>
      <a:accent5>
        <a:srgbClr val="78BE20"/>
      </a:accent5>
      <a:accent6>
        <a:srgbClr val="33007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20446</TotalTime>
  <Words>866</Words>
  <Application>Microsoft Office PowerPoint</Application>
  <PresentationFormat>A4 Paper (210x297 mm)</PresentationFormat>
  <Paragraphs>110</Paragraphs>
  <Slides>9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2_Office Theme</vt:lpstr>
      <vt:lpstr>Our Future Hospital Stakeholder Briefing  Zahara Hyde Director Estates &amp; Facilities </vt:lpstr>
      <vt:lpstr>Our Journey So Far</vt:lpstr>
      <vt:lpstr>Our Ambitions  - have not changed since 2020!</vt:lpstr>
      <vt:lpstr>Fit for Future Services Our Clinical Strategy (July 2023) Right Care Right Place</vt:lpstr>
      <vt:lpstr>PowerPoint Presentation</vt:lpstr>
      <vt:lpstr>Fit for Future Estate NDDH Challenges</vt:lpstr>
      <vt:lpstr>OFH SOC Refresh for NHP 2024</vt:lpstr>
      <vt:lpstr>Phasing plan for NDDH redevelopment</vt:lpstr>
      <vt:lpstr>Transport and OFH?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Chinnock Jeff (Royal Devon and Exeter Foundation Trust)</dc:creator>
  <cp:lastModifiedBy>Farmery, Alex</cp:lastModifiedBy>
  <cp:revision>365</cp:revision>
  <dcterms:created xsi:type="dcterms:W3CDTF">2022-02-16T15:26:16Z</dcterms:created>
  <dcterms:modified xsi:type="dcterms:W3CDTF">2024-08-13T09:13:55Z</dcterms:modified>
</cp:coreProperties>
</file>