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8" r:id="rId2"/>
  </p:sldMasterIdLst>
  <p:notesMasterIdLst>
    <p:notesMasterId r:id="rId12"/>
  </p:notesMasterIdLst>
  <p:sldIdLst>
    <p:sldId id="266" r:id="rId3"/>
    <p:sldId id="257" r:id="rId4"/>
    <p:sldId id="258" r:id="rId5"/>
    <p:sldId id="261" r:id="rId6"/>
    <p:sldId id="259" r:id="rId7"/>
    <p:sldId id="260" r:id="rId8"/>
    <p:sldId id="265"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6C3AA-0EC5-4933-A3B1-FA8B8788DB1F}" v="21" dt="2025-12-15T13:47:15.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71" d="100"/>
          <a:sy n="71" d="100"/>
        </p:scale>
        <p:origin x="235"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01807-7AEE-43BA-A881-764FFFDADC55}" type="datetimeFigureOut">
              <a:rPr lang="en-GB" smtClean="0"/>
              <a:t>15/12/2025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2C05B-0DBF-477F-90BE-F39BFD11A7FD}" type="slidenum">
              <a:rPr lang="en-GB" smtClean="0"/>
              <a:t>‹#›</a:t>
            </a:fld>
            <a:endParaRPr lang="en-GB"/>
          </a:p>
        </p:txBody>
      </p:sp>
    </p:spTree>
    <p:extLst>
      <p:ext uri="{BB962C8B-B14F-4D97-AF65-F5344CB8AC3E}">
        <p14:creationId xmlns:p14="http://schemas.microsoft.com/office/powerpoint/2010/main" val="76200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lang="en-GB" b="0" dirty="0"/>
              <a:t>*Total assessment sessions 51 for 28 individual children- not all children have then proceeded into targeted support. </a:t>
            </a:r>
          </a:p>
          <a:p>
            <a:r>
              <a:rPr lang="en-GB" b="0" dirty="0"/>
              <a:t>**Children may have been assessed for multiple interventions</a:t>
            </a:r>
          </a:p>
          <a:p>
            <a:r>
              <a:rPr lang="en-GB"/>
              <a:t>***Plave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8C7D807A-D3EC-4DEA-86E2-120E4093F1A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441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244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661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7ED9C8-F09A-4D9E-BEC0-4725162E21FF}"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367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ED9C8-F09A-4D9E-BEC0-4725162E21FF}"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681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7ED9C8-F09A-4D9E-BEC0-4725162E21FF}"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3340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260069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416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7ED9C8-F09A-4D9E-BEC0-4725162E21FF}" type="datetimeFigureOut">
              <a:rPr lang="en-US" smtClean="0"/>
              <a:t>12/15/2025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401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936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350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7ED9C8-F09A-4D9E-BEC0-4725162E21FF}" type="datetimeFigureOut">
              <a:rPr lang="en-US" smtClean="0"/>
              <a:t>12/15/2025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C7D807A-D3EC-4DEA-86E2-120E4093F1A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6421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a777c4cb-6773-4af7-9c2f-04dde53d42af/?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a777c4cb-6773-4af7-9c2f-04dde53d42a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e7d16f14-7c39-4342-b4ab-7d742992e9a0/?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e7d16f14-7c39-4342-b4ab-7d742992e9a0/?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e7d16f14-7c39-4342-b4ab-7d742992e9a0/?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e7d16f14-7c39-4342-b4ab-7d742992e9a0/?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9b052bc-1961-403a-b298-28fd901d7c9b/?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13" name="Rectangle 12">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E13FC32-A8FF-80D8-CB9B-7C7DF682C117}"/>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en-GB" sz="6000">
                <a:solidFill>
                  <a:schemeClr val="tx2"/>
                </a:solidFill>
              </a:rPr>
              <a:t>Ilframcombe JUNIOR SCHOOL 2024-25</a:t>
            </a:r>
          </a:p>
        </p:txBody>
      </p:sp>
      <p:sp>
        <p:nvSpPr>
          <p:cNvPr id="3" name="Subtitle 2">
            <a:extLst>
              <a:ext uri="{FF2B5EF4-FFF2-40B4-BE49-F238E27FC236}">
                <a16:creationId xmlns:a16="http://schemas.microsoft.com/office/drawing/2014/main" id="{B7876FFE-2F41-CA38-0651-BF55CA1EAA7A}"/>
              </a:ext>
            </a:extLst>
          </p:cNvPr>
          <p:cNvSpPr>
            <a:spLocks noGrp="1"/>
          </p:cNvSpPr>
          <p:nvPr>
            <p:ph type="subTitle" idx="1"/>
          </p:nvPr>
        </p:nvSpPr>
        <p:spPr>
          <a:xfrm>
            <a:off x="2417779" y="4427183"/>
            <a:ext cx="7379502" cy="522928"/>
          </a:xfrm>
        </p:spPr>
        <p:txBody>
          <a:bodyPr>
            <a:normAutofit/>
          </a:bodyPr>
          <a:lstStyle/>
          <a:p>
            <a:pPr algn="ctr"/>
            <a:endParaRPr lang="en-GB">
              <a:solidFill>
                <a:srgbClr val="000000"/>
              </a:solidFill>
            </a:endParaRPr>
          </a:p>
        </p:txBody>
      </p:sp>
      <p:cxnSp>
        <p:nvCxnSpPr>
          <p:cNvPr id="16" name="Straight Connector 1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77060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title="This slide contains the following visuals: pivotTable ,1. Targeted Intervention ,3. Other Services Sessions ,2. Parent Partnership Sessions ,lineChart ,cardVisual ,actionButton ,actionButton ,textbox ,slicer ,shape ,shape ,shape ,image ,Total Assessment Sessions ,textbox ,actionButton ,pivotTable ,slicer ,slicer. Please refer to the notes on this slide for details">
            <a:hlinkClick r:id="rId3"/>
          </p:cNvPr>
          <p:cNvPicPr>
            <a:picLocks noChangeAspect="1"/>
          </p:cNvPicPr>
          <p:nvPr/>
        </p:nvPicPr>
        <p:blipFill>
          <a:blip r:embed="rId4"/>
          <a:stretch>
            <a:fillRect/>
          </a:stretch>
        </p:blipFill>
        <p:spPr>
          <a:xfrm>
            <a:off x="676275" y="0"/>
            <a:ext cx="10829925" cy="6858000"/>
          </a:xfrm>
          <a:prstGeom prst="rect">
            <a:avLst/>
          </a:prstGeom>
          <a:noFill/>
        </p:spPr>
      </p:pic>
      <p:sp>
        <p:nvSpPr>
          <p:cNvPr id="4" name="Title" hidden="1"/>
          <p:cNvSpPr>
            <a:spLocks noGrp="1"/>
          </p:cNvSpPr>
          <p:nvPr>
            <p:ph type="title"/>
          </p:nvPr>
        </p:nvSpPr>
        <p:spPr/>
        <p:txBody>
          <a:bodyPr/>
          <a:lstStyle/>
          <a:p>
            <a:r>
              <a:t>Service Delivery-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title="This slide contains the following visuals: Count of CYP by Gender and Intervention ,Count of CYP by Ethncity Groups and Intervention ,Count of CYP by Year Group and Intervention ,textbox ,slicer ,card ,tableEx ,shape ,image ,textbox ,Locations by regi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Demographic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title="This slide contains the following visuals: Main Carer ,Year Group ,SIMD Category ,cardVisual ,Ethnicity Groups ,textbox ,Gender ,textbox ,CYP Profile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CHARTS 5. Demographics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title="This slide contains the following visuals: Pre-Intervention Teacher SDQ Clinical Categories ,Improvement by one point or more on teacher SDQ total difficulties score, all children ,Improvement by one point or more on teacher SDQ total difficulties score, children in the severe difficulties range before counsellling ,Clinical recovery on teacher SDQ, children in the severe difficulties range before counselling ,card ,shape ,image ,card ,card ,Emotional ,Conduct ,Hyperactivity ,Peer ,shape ,textbox ,image ,image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CHARTS 2. Teacher SDQ</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title="This slide contains the following visuals: Pre-Intervention Parent SDQ Clinical Categories ,Improvement by one point or more on parent SDQ total difficulties score, all children ,Improvement by one point or more on parent SDQ total difficulties score, children in the severe difficulties range before counsellling ,Clinical recovery on parent SDQ, children in the severe difficulties range before counselling ,card ,shape ,card ,card ,Emotional ,Conduct ,Hyperactivity ,Peer ,shape ,textbox ,image ,image ,image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CHARTS 3. Parent SDQ</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D5CF-2109-8669-3DB2-8BBC1DFE789D}"/>
              </a:ext>
            </a:extLst>
          </p:cNvPr>
          <p:cNvSpPr>
            <a:spLocks noGrp="1"/>
          </p:cNvSpPr>
          <p:nvPr>
            <p:ph type="title"/>
          </p:nvPr>
        </p:nvSpPr>
        <p:spPr>
          <a:xfrm>
            <a:off x="839788" y="457200"/>
            <a:ext cx="10294377" cy="747656"/>
          </a:xfrm>
        </p:spPr>
        <p:txBody>
          <a:bodyPr>
            <a:normAutofit/>
          </a:bodyPr>
          <a:lstStyle/>
          <a:p>
            <a:r>
              <a:rPr lang="en-GB" b="1" dirty="0">
                <a:solidFill>
                  <a:srgbClr val="7030A0"/>
                </a:solidFill>
              </a:rPr>
              <a:t>One2one counselling- Goal Based Outcomes </a:t>
            </a:r>
          </a:p>
        </p:txBody>
      </p:sp>
      <p:graphicFrame>
        <p:nvGraphicFramePr>
          <p:cNvPr id="6" name="Content Placeholder 5">
            <a:extLst>
              <a:ext uri="{FF2B5EF4-FFF2-40B4-BE49-F238E27FC236}">
                <a16:creationId xmlns:a16="http://schemas.microsoft.com/office/drawing/2014/main" id="{23F988D1-2D75-2872-B0DA-A58C0A70CF1B}"/>
              </a:ext>
            </a:extLst>
          </p:cNvPr>
          <p:cNvGraphicFramePr>
            <a:graphicFrameLocks noGrp="1"/>
          </p:cNvGraphicFramePr>
          <p:nvPr>
            <p:ph idx="1"/>
            <p:extLst>
              <p:ext uri="{D42A27DB-BD31-4B8C-83A1-F6EECF244321}">
                <p14:modId xmlns:p14="http://schemas.microsoft.com/office/powerpoint/2010/main" val="1278525079"/>
              </p:ext>
            </p:extLst>
          </p:nvPr>
        </p:nvGraphicFramePr>
        <p:xfrm>
          <a:off x="451822" y="1721222"/>
          <a:ext cx="10835114" cy="4030224"/>
        </p:xfrm>
        <a:graphic>
          <a:graphicData uri="http://schemas.openxmlformats.org/drawingml/2006/table">
            <a:tbl>
              <a:tblPr firstRow="1" bandRow="1">
                <a:tableStyleId>{5C22544A-7EE6-4342-B048-85BDC9FD1C3A}</a:tableStyleId>
              </a:tblPr>
              <a:tblGrid>
                <a:gridCol w="8864332">
                  <a:extLst>
                    <a:ext uri="{9D8B030D-6E8A-4147-A177-3AD203B41FA5}">
                      <a16:colId xmlns:a16="http://schemas.microsoft.com/office/drawing/2014/main" val="1740183477"/>
                    </a:ext>
                  </a:extLst>
                </a:gridCol>
                <a:gridCol w="1970782">
                  <a:extLst>
                    <a:ext uri="{9D8B030D-6E8A-4147-A177-3AD203B41FA5}">
                      <a16:colId xmlns:a16="http://schemas.microsoft.com/office/drawing/2014/main" val="2879777957"/>
                    </a:ext>
                  </a:extLst>
                </a:gridCol>
              </a:tblGrid>
              <a:tr h="503778">
                <a:tc>
                  <a:txBody>
                    <a:bodyPr/>
                    <a:lstStyle/>
                    <a:p>
                      <a:r>
                        <a:rPr lang="en-GB" dirty="0"/>
                        <a:t>One2one counselling Goal based outcomes</a:t>
                      </a:r>
                    </a:p>
                  </a:txBody>
                  <a:tcPr/>
                </a:tc>
                <a:tc>
                  <a:txBody>
                    <a:bodyPr/>
                    <a:lstStyle/>
                    <a:p>
                      <a:endParaRPr lang="en-GB"/>
                    </a:p>
                  </a:txBody>
                  <a:tcPr/>
                </a:tc>
                <a:extLst>
                  <a:ext uri="{0D108BD9-81ED-4DB2-BD59-A6C34878D82A}">
                    <a16:rowId xmlns:a16="http://schemas.microsoft.com/office/drawing/2014/main" val="956716774"/>
                  </a:ext>
                </a:extLst>
              </a:tr>
              <a:tr h="503778">
                <a:tc>
                  <a:txBody>
                    <a:bodyPr/>
                    <a:lstStyle/>
                    <a:p>
                      <a:r>
                        <a:rPr lang="en-GB" dirty="0"/>
                        <a:t>Closed cases</a:t>
                      </a:r>
                    </a:p>
                  </a:txBody>
                  <a:tcPr/>
                </a:tc>
                <a:tc>
                  <a:txBody>
                    <a:bodyPr/>
                    <a:lstStyle/>
                    <a:p>
                      <a:r>
                        <a:rPr lang="en-GB" dirty="0"/>
                        <a:t>8</a:t>
                      </a:r>
                    </a:p>
                  </a:txBody>
                  <a:tcPr/>
                </a:tc>
                <a:extLst>
                  <a:ext uri="{0D108BD9-81ED-4DB2-BD59-A6C34878D82A}">
                    <a16:rowId xmlns:a16="http://schemas.microsoft.com/office/drawing/2014/main" val="580965200"/>
                  </a:ext>
                </a:extLst>
              </a:tr>
              <a:tr h="503778">
                <a:tc>
                  <a:txBody>
                    <a:bodyPr/>
                    <a:lstStyle/>
                    <a:p>
                      <a:r>
                        <a:rPr lang="en-GB" dirty="0"/>
                        <a:t>Closed cases with at lease 1 valid goal</a:t>
                      </a:r>
                    </a:p>
                  </a:txBody>
                  <a:tcPr/>
                </a:tc>
                <a:tc>
                  <a:txBody>
                    <a:bodyPr/>
                    <a:lstStyle/>
                    <a:p>
                      <a:r>
                        <a:rPr lang="en-GB" dirty="0"/>
                        <a:t>8</a:t>
                      </a:r>
                    </a:p>
                  </a:txBody>
                  <a:tcPr/>
                </a:tc>
                <a:extLst>
                  <a:ext uri="{0D108BD9-81ED-4DB2-BD59-A6C34878D82A}">
                    <a16:rowId xmlns:a16="http://schemas.microsoft.com/office/drawing/2014/main" val="1824600573"/>
                  </a:ext>
                </a:extLst>
              </a:tr>
              <a:tr h="503778">
                <a:tc>
                  <a:txBody>
                    <a:bodyPr/>
                    <a:lstStyle/>
                    <a:p>
                      <a:r>
                        <a:rPr lang="en-GB" dirty="0"/>
                        <a:t>Closed cases with 1 valid goal with outcomes</a:t>
                      </a:r>
                    </a:p>
                  </a:txBody>
                  <a:tcPr/>
                </a:tc>
                <a:tc>
                  <a:txBody>
                    <a:bodyPr/>
                    <a:lstStyle/>
                    <a:p>
                      <a:r>
                        <a:rPr lang="en-GB" dirty="0"/>
                        <a:t>5</a:t>
                      </a:r>
                    </a:p>
                  </a:txBody>
                  <a:tcPr/>
                </a:tc>
                <a:extLst>
                  <a:ext uri="{0D108BD9-81ED-4DB2-BD59-A6C34878D82A}">
                    <a16:rowId xmlns:a16="http://schemas.microsoft.com/office/drawing/2014/main" val="3514146087"/>
                  </a:ext>
                </a:extLst>
              </a:tr>
              <a:tr h="503778">
                <a:tc>
                  <a:txBody>
                    <a:bodyPr/>
                    <a:lstStyle/>
                    <a:p>
                      <a:r>
                        <a:rPr lang="en-GB" dirty="0"/>
                        <a:t>Number of CYP who improved</a:t>
                      </a:r>
                    </a:p>
                  </a:txBody>
                  <a:tcPr/>
                </a:tc>
                <a:tc>
                  <a:txBody>
                    <a:bodyPr/>
                    <a:lstStyle/>
                    <a:p>
                      <a:r>
                        <a:rPr lang="en-GB" dirty="0"/>
                        <a:t>5</a:t>
                      </a:r>
                    </a:p>
                  </a:txBody>
                  <a:tcPr/>
                </a:tc>
                <a:extLst>
                  <a:ext uri="{0D108BD9-81ED-4DB2-BD59-A6C34878D82A}">
                    <a16:rowId xmlns:a16="http://schemas.microsoft.com/office/drawing/2014/main" val="2441433260"/>
                  </a:ext>
                </a:extLst>
              </a:tr>
              <a:tr h="503778">
                <a:tc>
                  <a:txBody>
                    <a:bodyPr/>
                    <a:lstStyle/>
                    <a:p>
                      <a:r>
                        <a:rPr lang="en-GB" dirty="0"/>
                        <a:t>Number of CYP with no change</a:t>
                      </a:r>
                    </a:p>
                  </a:txBody>
                  <a:tcPr/>
                </a:tc>
                <a:tc>
                  <a:txBody>
                    <a:bodyPr/>
                    <a:lstStyle/>
                    <a:p>
                      <a:r>
                        <a:rPr lang="en-GB" dirty="0"/>
                        <a:t>0</a:t>
                      </a:r>
                    </a:p>
                  </a:txBody>
                  <a:tcPr/>
                </a:tc>
                <a:extLst>
                  <a:ext uri="{0D108BD9-81ED-4DB2-BD59-A6C34878D82A}">
                    <a16:rowId xmlns:a16="http://schemas.microsoft.com/office/drawing/2014/main" val="1801686440"/>
                  </a:ext>
                </a:extLst>
              </a:tr>
              <a:tr h="503778">
                <a:tc>
                  <a:txBody>
                    <a:bodyPr/>
                    <a:lstStyle/>
                    <a:p>
                      <a:r>
                        <a:rPr lang="en-GB" dirty="0"/>
                        <a:t>Number of CYP who deteriorated</a:t>
                      </a:r>
                    </a:p>
                  </a:txBody>
                  <a:tcPr/>
                </a:tc>
                <a:tc>
                  <a:txBody>
                    <a:bodyPr/>
                    <a:lstStyle/>
                    <a:p>
                      <a:r>
                        <a:rPr lang="en-GB" dirty="0"/>
                        <a:t>0</a:t>
                      </a:r>
                    </a:p>
                  </a:txBody>
                  <a:tcPr/>
                </a:tc>
                <a:extLst>
                  <a:ext uri="{0D108BD9-81ED-4DB2-BD59-A6C34878D82A}">
                    <a16:rowId xmlns:a16="http://schemas.microsoft.com/office/drawing/2014/main" val="706561322"/>
                  </a:ext>
                </a:extLst>
              </a:tr>
              <a:tr h="50377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998795772"/>
                  </a:ext>
                </a:extLst>
              </a:tr>
            </a:tbl>
          </a:graphicData>
        </a:graphic>
      </p:graphicFrame>
      <p:sp>
        <p:nvSpPr>
          <p:cNvPr id="4" name="Text Placeholder 3">
            <a:extLst>
              <a:ext uri="{FF2B5EF4-FFF2-40B4-BE49-F238E27FC236}">
                <a16:creationId xmlns:a16="http://schemas.microsoft.com/office/drawing/2014/main" id="{EC560685-5B2E-C71F-0427-255F562BEE79}"/>
              </a:ext>
            </a:extLst>
          </p:cNvPr>
          <p:cNvSpPr>
            <a:spLocks noGrp="1"/>
          </p:cNvSpPr>
          <p:nvPr>
            <p:ph type="body" sz="half" idx="2"/>
          </p:nvPr>
        </p:nvSpPr>
        <p:spPr>
          <a:xfrm>
            <a:off x="839788" y="1355464"/>
            <a:ext cx="3932237" cy="4513524"/>
          </a:xfrm>
        </p:spPr>
        <p:txBody>
          <a:bodyPr/>
          <a:lstStyle/>
          <a:p>
            <a:endParaRPr lang="en-GB" dirty="0"/>
          </a:p>
        </p:txBody>
      </p:sp>
    </p:spTree>
    <p:extLst>
      <p:ext uri="{BB962C8B-B14F-4D97-AF65-F5344CB8AC3E}">
        <p14:creationId xmlns:p14="http://schemas.microsoft.com/office/powerpoint/2010/main" val="81478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title="This slide contains the following visuals: pivotTable ,image ,cardVisual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Presenting Issues Severity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title="This slide contains the following visuals: 2025 / 2026 ,All Time ,School Type ,image ,Date Slider ,Region / Area / School ,Source ,Threshol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3b. Safeguarding Issues (Total Count)</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112</Words>
  <Application>Microsoft Office PowerPoint</Application>
  <PresentationFormat>Widescreen</PresentationFormat>
  <Paragraphs>25</Paragraphs>
  <Slides>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Arial</vt:lpstr>
      <vt:lpstr>Calibri</vt:lpstr>
      <vt:lpstr>Calibri Light</vt:lpstr>
      <vt:lpstr>Gill Sans MT</vt:lpstr>
      <vt:lpstr>Custom Design</vt:lpstr>
      <vt:lpstr>Gallery</vt:lpstr>
      <vt:lpstr>Ilframcombe JUNIOR SCHOOL 2024-25</vt:lpstr>
      <vt:lpstr>Service Delivery-</vt:lpstr>
      <vt:lpstr>Demographic</vt:lpstr>
      <vt:lpstr>CHARTS 5. Demographics</vt:lpstr>
      <vt:lpstr>CHARTS 2. Teacher SDQ</vt:lpstr>
      <vt:lpstr>CHARTS 3. Parent SDQ</vt:lpstr>
      <vt:lpstr>One2one counselling- Goal Based Outcomes </vt:lpstr>
      <vt:lpstr>Presenting Issues Severity</vt:lpstr>
      <vt:lpstr>3b. Safeguarding Issues (Total 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Cami Smith</cp:lastModifiedBy>
  <cp:revision>6</cp:revision>
  <dcterms:created xsi:type="dcterms:W3CDTF">2016-09-04T11:54:55Z</dcterms:created>
  <dcterms:modified xsi:type="dcterms:W3CDTF">2025-12-15T13:51:35Z</dcterms:modified>
</cp:coreProperties>
</file>