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1" r:id="rId2"/>
    <p:sldId id="2563" r:id="rId3"/>
    <p:sldId id="2566" r:id="rId4"/>
    <p:sldId id="2567" r:id="rId5"/>
    <p:sldId id="2564" r:id="rId6"/>
    <p:sldId id="25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LANT 2026 VCSE Summary: Neighbourhood Assets, Delivery and Impact" id="{F60BEC72-968C-4A82-8205-26B3EE02D0BA}">
          <p14:sldIdLst>
            <p14:sldId id="2561"/>
          </p14:sldIdLst>
        </p14:section>
        <p14:section name="VCSE Strategic Role within PLANT 2026" id="{50AD7133-E9F9-4ED7-8AFE-78D125156DA8}">
          <p14:sldIdLst>
            <p14:sldId id="2563"/>
            <p14:sldId id="2566"/>
            <p14:sldId id="2567"/>
            <p14:sldId id="2564"/>
            <p14:sldId id="25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3F269-586A-44D8-81D7-C4C287CF27E3}" type="datetimeFigureOut">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66501-D418-4093-9D11-5AB79AC4A1AE}" type="slidenum">
              <a:t>‹#›</a:t>
            </a:fld>
            <a:endParaRPr lang="en-US"/>
          </a:p>
        </p:txBody>
      </p:sp>
    </p:spTree>
    <p:extLst>
      <p:ext uri="{BB962C8B-B14F-4D97-AF65-F5344CB8AC3E}">
        <p14:creationId xmlns:p14="http://schemas.microsoft.com/office/powerpoint/2010/main" val="213217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D779AAED-909F-4DFA-98D1-D1EF8F274986}" type="slidenum">
              <a:t>1</a:t>
            </a:fld>
            <a:endParaRPr lang="en-US"/>
          </a:p>
        </p:txBody>
      </p:sp>
    </p:spTree>
    <p:extLst>
      <p:ext uri="{BB962C8B-B14F-4D97-AF65-F5344CB8AC3E}">
        <p14:creationId xmlns:p14="http://schemas.microsoft.com/office/powerpoint/2010/main" val="412580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
The PLANT 2026 spreadsheet functions as a strategic asset map that positions the Voluntary, Community and Social Enterprise (VCSE) sector as core </a:t>
            </a:r>
            <a:r>
              <a:rPr lang="en-US" dirty="0" err="1"/>
              <a:t>neighbourhood</a:t>
            </a:r>
            <a:r>
              <a:rPr lang="en-US" dirty="0"/>
              <a:t> health infrastructure across North Devon and Torridge. Its primary purpose is to connect community‑based provision directly to Devon &amp; Cornwall Integrated Care Board priorities, Adult Social Care objectives, and the Local Outcomes Framework. Rather than acting as a directory alone, the document explicitly demonstrates how VCSE activity contributes to prevention, early intervention, continuity of care and system flow. It reframes VCSE </a:t>
            </a:r>
            <a:r>
              <a:rPr lang="en-US" dirty="0" err="1"/>
              <a:t>organisations</a:t>
            </a:r>
            <a:r>
              <a:rPr lang="en-US" dirty="0"/>
              <a:t> as delivery partners capable of reducing pressure on statutory services while improving population health and equity.
The scope of the spreadsheet is intentionally broad. It captures hundreds of VCSE assets, ranging from large national charities such as Barnardo’s, Mind and the British Red Cross to highly local, grassroots </a:t>
            </a:r>
            <a:r>
              <a:rPr lang="en-US" dirty="0" err="1"/>
              <a:t>organisations</a:t>
            </a:r>
            <a:r>
              <a:rPr lang="en-US" dirty="0"/>
              <a:t> embedded in </a:t>
            </a:r>
            <a:r>
              <a:rPr lang="en-US" dirty="0" err="1"/>
              <a:t>neighbourhoods</a:t>
            </a:r>
            <a:r>
              <a:rPr lang="en-US" dirty="0"/>
              <a:t>, villages and towns. These assets span physical spaces, outreach services, peer‑led provision, faith‑based activity, digital support and nature‑based interventions. The mapping </a:t>
            </a:r>
            <a:r>
              <a:rPr lang="en-US" dirty="0" err="1"/>
              <a:t>recognises</a:t>
            </a:r>
            <a:r>
              <a:rPr lang="en-US" dirty="0"/>
              <a:t> that health and wellbeing outcomes are shaped not only by clinical care, but by social connection, practical support, trusted relationships and local accessibility.
Strategically, the spreadsheet aligns VCSE delivery to clearly defined system goals, including improving access to general practice, reducing outpatient and emergency demand, supporting discharge and </a:t>
            </a:r>
            <a:r>
              <a:rPr lang="en-US" dirty="0" err="1"/>
              <a:t>reablement</a:t>
            </a:r>
            <a:r>
              <a:rPr lang="en-US" dirty="0"/>
              <a:t>, and improving patient and staff experience. Priority population cohorts are consistently referenced, particularly children and young people, people with frailty, individuals with long‑term conditions, those approaching end of life, and people experiencing mental ill‑health or social exclusion. Core20+ and underserved communities are embedded throughout, reinforcing an explicit health inequalities focus.
Importantly, PLANT 2026 also supports forward planning and assurance. By linking VCSE assets to outcomes, dependencies and sustainability risks, it enables place leaders, commissioners and </a:t>
            </a:r>
            <a:r>
              <a:rPr lang="en-US" dirty="0" err="1"/>
              <a:t>neighbourhood</a:t>
            </a:r>
            <a:r>
              <a:rPr lang="en-US" dirty="0"/>
              <a:t> teams to understand where community capacity is strong, where it is fragile, and where investment or system enablers are required. Overall, the spreadsheet provides a shared strategic language between health, care and VCSE partners, supporting more coherent, prevention‑focused </a:t>
            </a:r>
            <a:r>
              <a:rPr lang="en-US" dirty="0" err="1"/>
              <a:t>neighbourhood</a:t>
            </a:r>
            <a:r>
              <a:rPr lang="en-US" dirty="0"/>
              <a:t> delivery in 2026 and beyond.</a:t>
            </a:r>
          </a:p>
        </p:txBody>
      </p:sp>
      <p:sp>
        <p:nvSpPr>
          <p:cNvPr id="4" name="Slide Number Placeholder 3"/>
          <p:cNvSpPr>
            <a:spLocks noGrp="1"/>
          </p:cNvSpPr>
          <p:nvPr>
            <p:ph type="sldNum" sz="quarter" idx="5"/>
          </p:nvPr>
        </p:nvSpPr>
        <p:spPr/>
        <p:txBody>
          <a:bodyPr/>
          <a:lstStyle/>
          <a:p>
            <a:fld id="{D779AAED-909F-4DFA-98D1-D1EF8F274986}" type="slidenum">
              <a:t>2</a:t>
            </a:fld>
            <a:endParaRPr lang="en-US"/>
          </a:p>
        </p:txBody>
      </p:sp>
    </p:spTree>
    <p:extLst>
      <p:ext uri="{BB962C8B-B14F-4D97-AF65-F5344CB8AC3E}">
        <p14:creationId xmlns:p14="http://schemas.microsoft.com/office/powerpoint/2010/main" val="210855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
The spreadsheet illustrates the breadth and depth of what VCSE </a:t>
            </a:r>
            <a:r>
              <a:rPr lang="en-US" dirty="0" err="1"/>
              <a:t>organisations</a:t>
            </a:r>
            <a:r>
              <a:rPr lang="en-US" dirty="0"/>
              <a:t> deliver on the ground, particularly at </a:t>
            </a:r>
            <a:r>
              <a:rPr lang="en-US" dirty="0" err="1"/>
              <a:t>neighbourhood</a:t>
            </a:r>
            <a:r>
              <a:rPr lang="en-US" dirty="0"/>
              <a:t> level where trust, accessibility and continuity are strongest. A significant proportion of provision focuses on early help and prevention, including low‑level emotional wellbeing support, youth work, family and carer support, and community‑based groups that reduce isolation and loneliness. These services are often delivered in non‑clinical, familiar settings such as youth </a:t>
            </a:r>
            <a:r>
              <a:rPr lang="en-US" dirty="0" err="1"/>
              <a:t>centres</a:t>
            </a:r>
            <a:r>
              <a:rPr lang="en-US" dirty="0"/>
              <a:t>, libraries, community hubs, faith buildings and outdoor spaces, making them more approachable for people who may struggle to engage with statutory services.
Care navigation and demand management are also central VCSE functions captured in the spreadsheet. Many </a:t>
            </a:r>
            <a:r>
              <a:rPr lang="en-US" dirty="0" err="1"/>
              <a:t>organisations</a:t>
            </a:r>
            <a:r>
              <a:rPr lang="en-US" dirty="0"/>
              <a:t> support people to understand where to go for help, access the right service at the right time, and avoid unnecessary GP or hospital appointments. This includes hands‑on social prescribing delivery, practical help with booking appointments or attending services, and navigation around Single Points of Access. Rather than simply signposting, VCSE staff frequently provide warm handovers and ongoing support, which improves engagement and reduces system friction.
The spreadsheet also highlights community‑based alternatives to planned and urgent care pathways. These include peer support and recovery </a:t>
            </a:r>
            <a:r>
              <a:rPr lang="en-US" dirty="0" err="1"/>
              <a:t>programmes</a:t>
            </a:r>
            <a:r>
              <a:rPr lang="en-US" dirty="0"/>
              <a:t> for mental health, education and self‑management groups for long‑term conditions, and community follow‑up offers that reduce the need for outpatient appointments. For people at higher risk, VCSE </a:t>
            </a:r>
            <a:r>
              <a:rPr lang="en-US" dirty="0" err="1"/>
              <a:t>organisations</a:t>
            </a:r>
            <a:r>
              <a:rPr lang="en-US" dirty="0"/>
              <a:t> deliver crisis prevention through regular check‑ins, short‑term practical support such as food or heating assistance, and close working with </a:t>
            </a:r>
            <a:r>
              <a:rPr lang="en-US" dirty="0" err="1"/>
              <a:t>neighbourhood</a:t>
            </a:r>
            <a:r>
              <a:rPr lang="en-US" dirty="0"/>
              <a:t> teams.
Discharge support and </a:t>
            </a:r>
            <a:r>
              <a:rPr lang="en-US" dirty="0" err="1"/>
              <a:t>reablement</a:t>
            </a:r>
            <a:r>
              <a:rPr lang="en-US" dirty="0"/>
              <a:t> feature strongly, with VCSE services helping people return home safely, rebuild confidence after hospital stays, and support carers during transitions. Delivery models are highly varied, including outreach, home‑based support, group provision, digital offers and hybrid approaches. Collectively, this activity demonstrates how VCSE </a:t>
            </a:r>
            <a:r>
              <a:rPr lang="en-US" dirty="0" err="1"/>
              <a:t>organisations</a:t>
            </a:r>
            <a:r>
              <a:rPr lang="en-US" dirty="0"/>
              <a:t> translate strategic priorities into practical, relational support that </a:t>
            </a:r>
            <a:r>
              <a:rPr lang="en-US" dirty="0" err="1"/>
              <a:t>stabilises</a:t>
            </a:r>
            <a:r>
              <a:rPr lang="en-US" dirty="0"/>
              <a:t> people’s lives and strengthens </a:t>
            </a:r>
            <a:r>
              <a:rPr lang="en-US" dirty="0" err="1"/>
              <a:t>neighbourhood</a:t>
            </a:r>
            <a:r>
              <a:rPr lang="en-US" dirty="0"/>
              <a:t> resilience.</a:t>
            </a:r>
          </a:p>
        </p:txBody>
      </p:sp>
      <p:sp>
        <p:nvSpPr>
          <p:cNvPr id="4" name="Slide Number Placeholder 3"/>
          <p:cNvSpPr>
            <a:spLocks noGrp="1"/>
          </p:cNvSpPr>
          <p:nvPr>
            <p:ph type="sldNum" sz="quarter" idx="5"/>
          </p:nvPr>
        </p:nvSpPr>
        <p:spPr/>
        <p:txBody>
          <a:bodyPr/>
          <a:lstStyle/>
          <a:p>
            <a:fld id="{D779AAED-909F-4DFA-98D1-D1EF8F274986}" type="slidenum">
              <a:t>5</a:t>
            </a:fld>
            <a:endParaRPr lang="en-US"/>
          </a:p>
        </p:txBody>
      </p:sp>
    </p:spTree>
    <p:extLst>
      <p:ext uri="{BB962C8B-B14F-4D97-AF65-F5344CB8AC3E}">
        <p14:creationId xmlns:p14="http://schemas.microsoft.com/office/powerpoint/2010/main" val="81671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
A central strength of the PLANT 2026 spreadsheet is how clearly it connects VCSE activity to system impact and measurable outcomes. Across multiple sections, the document shows how community‑based delivery contributes to reducing avoidable demand on general practice, outpatient services, emergency departments and non‑elective admissions. By supporting people earlier, addressing social drivers of poor health, and providing alternatives to clinical pathways, VCSE </a:t>
            </a:r>
            <a:r>
              <a:rPr lang="en-US" dirty="0" err="1"/>
              <a:t>organisations</a:t>
            </a:r>
            <a:r>
              <a:rPr lang="en-US" dirty="0"/>
              <a:t> help ensure that statutory services are available for those with the greatest clinical need.
The spreadsheet also demonstrates VCSE impact on flow and discharge. Services that support people post‑discharge, provide short‑term </a:t>
            </a:r>
            <a:r>
              <a:rPr lang="en-US" dirty="0" err="1"/>
              <a:t>reablement</a:t>
            </a:r>
            <a:r>
              <a:rPr lang="en-US" dirty="0"/>
              <a:t>, or help carers cope during transitions reduce delayed discharges and readmissions. This is particularly important for people with frailty, complex needs or end of life care requirements, where continuity and confidence are critical to avoiding crisis. In urgent and emergency care, VCSE‑led crisis prevention and rapid community response contribute to fewer ambulance conveyances and lower emergency attendance for low‑acuity needs.
Beyond activity metrics, the spreadsheet </a:t>
            </a:r>
            <a:r>
              <a:rPr lang="en-US" dirty="0" err="1"/>
              <a:t>emphasises</a:t>
            </a:r>
            <a:r>
              <a:rPr lang="en-US" dirty="0"/>
              <a:t> experience and equity. VCSE </a:t>
            </a:r>
            <a:r>
              <a:rPr lang="en-US" dirty="0" err="1"/>
              <a:t>organisations</a:t>
            </a:r>
            <a:r>
              <a:rPr lang="en-US" dirty="0"/>
              <a:t> are often the first point of contact and the longest‑standing relationship in a person’s life, particularly for </a:t>
            </a:r>
            <a:r>
              <a:rPr lang="en-US" dirty="0" err="1"/>
              <a:t>marginalised</a:t>
            </a:r>
            <a:r>
              <a:rPr lang="en-US" dirty="0"/>
              <a:t> groups. Their involvement improves patient experience, trust and engagement, and supports culturally responsive, inclusive care. This directly aligns with ambitions to improve patient‑reported outcomes and reduce health inequalities across </a:t>
            </a:r>
            <a:r>
              <a:rPr lang="en-US" dirty="0" err="1"/>
              <a:t>neighbourhoods</a:t>
            </a:r>
            <a:r>
              <a:rPr lang="en-US" dirty="0"/>
              <a:t>.
Finally, PLANT 2026 matters because it supports better decision‑making. By capturing operational detail such as eligibility, capacity, safeguarding, funding status and sustainability risks, the spreadsheet enables more informed commissioning, investment and partnership planning. It helps identify gaps, duplication and fragility within the system. Overall, the document makes a compelling case that VCSE capacity is not optional, but essential infrastructure for delivering </a:t>
            </a:r>
            <a:r>
              <a:rPr lang="en-US" dirty="0" err="1"/>
              <a:t>neighbourhood</a:t>
            </a:r>
            <a:r>
              <a:rPr lang="en-US" dirty="0"/>
              <a:t> health outcomes and system sustainability in 2026 and beyond.</a:t>
            </a:r>
          </a:p>
        </p:txBody>
      </p:sp>
      <p:sp>
        <p:nvSpPr>
          <p:cNvPr id="4" name="Slide Number Placeholder 3"/>
          <p:cNvSpPr>
            <a:spLocks noGrp="1"/>
          </p:cNvSpPr>
          <p:nvPr>
            <p:ph type="sldNum" sz="quarter" idx="5"/>
          </p:nvPr>
        </p:nvSpPr>
        <p:spPr/>
        <p:txBody>
          <a:bodyPr/>
          <a:lstStyle/>
          <a:p>
            <a:fld id="{D779AAED-909F-4DFA-98D1-D1EF8F274986}" type="slidenum">
              <a:t>6</a:t>
            </a:fld>
            <a:endParaRPr lang="en-US"/>
          </a:p>
        </p:txBody>
      </p:sp>
    </p:spTree>
    <p:extLst>
      <p:ext uri="{BB962C8B-B14F-4D97-AF65-F5344CB8AC3E}">
        <p14:creationId xmlns:p14="http://schemas.microsoft.com/office/powerpoint/2010/main" val="1053559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7FFB9803-9D1D-4898-AAE2-D2FBD12BA93E}"/>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292100" dist="63500" dir="5400000" sx="96000" sy="96000" algn="t"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199" y="5121129"/>
            <a:ext cx="11277604" cy="786384"/>
          </a:xfrm>
        </p:spPr>
        <p:txBody>
          <a:bodyPr vert="horz" lIns="91440" tIns="45720" rIns="91440" bIns="45720" rtlCol="0" anchor="b">
            <a:normAutofit/>
          </a:bodyPr>
          <a:lstStyle>
            <a:lvl1pPr>
              <a:defRPr lang="en-US" sz="36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198" y="5915481"/>
            <a:ext cx="11277603" cy="480373"/>
          </a:xfrm>
        </p:spPr>
        <p:txBody>
          <a:bodyPr vert="horz" lIns="91440" tIns="45720" rIns="91440" bIns="45720" rtlCol="0">
            <a:normAutofit/>
          </a:bodyPr>
          <a:lstStyle>
            <a:lvl1pPr marL="0" indent="0">
              <a:buNone/>
              <a:defRPr lang="en-US" sz="18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1" y="0"/>
            <a:ext cx="12191999" cy="4944351"/>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DC81B6CB-43CE-466F-88A9-8B8F4CFE8975}" type="datetime1">
              <a:rPr lang="en-US" smtClean="0"/>
              <a:t>4/23/2026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0061669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48D240F-8668-0DFF-3268-B576F3C300A3}"/>
              </a:ext>
              <a:ext uri="{C183D7F6-B498-43B3-948B-1728B52AA6E4}">
                <adec:decorative xmlns:adec="http://schemas.microsoft.com/office/drawing/2017/decorative" val="1"/>
              </a:ext>
            </a:extLst>
          </p:cNvPr>
          <p:cNvSpPr/>
          <p:nvPr/>
        </p:nvSpPr>
        <p:spPr>
          <a:xfrm>
            <a:off x="-1" y="0"/>
            <a:ext cx="12192001" cy="2797024"/>
          </a:xfrm>
          <a:prstGeom prst="rect">
            <a:avLst/>
          </a:prstGeom>
          <a:ln>
            <a:noFill/>
          </a:ln>
          <a:effectLst>
            <a:outerShdw blurRad="266700" dist="25400" dir="5400000" sx="96000" sy="96000" algn="t" rotWithShape="0">
              <a:srgbClr val="000000">
                <a:alpha val="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199" y="462844"/>
            <a:ext cx="11238090" cy="2147328"/>
          </a:xfrm>
        </p:spPr>
        <p:txBody>
          <a:bodyPr anchor="b">
            <a:normAutofit/>
          </a:bodyPr>
          <a:lstStyle>
            <a:lvl1pPr>
              <a:defRPr sz="8800">
                <a:solidFill>
                  <a:schemeClr val="accent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159022" y="3073016"/>
            <a:ext cx="6536267" cy="3226184"/>
          </a:xfrm>
        </p:spPr>
        <p:txBody>
          <a:bodyPr>
            <a:norm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66008813-F68C-4D6B-A0D2-5D7526AA9642}" type="datetime1">
              <a:rPr lang="en-US" smtClean="0"/>
              <a:t>4/23/2026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5593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48D240F-8668-0DFF-3268-B576F3C300A3}"/>
              </a:ext>
              <a:ext uri="{C183D7F6-B498-43B3-948B-1728B52AA6E4}">
                <adec:decorative xmlns:adec="http://schemas.microsoft.com/office/drawing/2017/decorative" val="1"/>
              </a:ext>
            </a:extLst>
          </p:cNvPr>
          <p:cNvSpPr/>
          <p:nvPr/>
        </p:nvSpPr>
        <p:spPr>
          <a:xfrm>
            <a:off x="-1" y="1"/>
            <a:ext cx="12192001" cy="2892972"/>
          </a:xfrm>
          <a:prstGeom prst="rect">
            <a:avLst/>
          </a:prstGeom>
          <a:ln>
            <a:noFill/>
          </a:ln>
          <a:effectLst>
            <a:outerShdw blurRad="266700" dist="25400" dir="540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198" y="457200"/>
            <a:ext cx="11232931" cy="2215056"/>
          </a:xfrm>
        </p:spPr>
        <p:txBody>
          <a:bodyPr anchor="b">
            <a:normAutofit/>
          </a:bodyPr>
          <a:lstStyle>
            <a:lvl1pPr>
              <a:defRPr sz="8800">
                <a:solidFill>
                  <a:schemeClr val="accent1"/>
                </a:solidFill>
              </a:defRPr>
            </a:lvl1pPr>
          </a:lstStyle>
          <a:p>
            <a:r>
              <a:rPr lang="en-US"/>
              <a:t>Click to edit Master title style</a:t>
            </a:r>
          </a:p>
        </p:txBody>
      </p:sp>
      <p:sp>
        <p:nvSpPr>
          <p:cNvPr id="9" name="Picture Placeholder 8">
            <a:extLst>
              <a:ext uri="{FF2B5EF4-FFF2-40B4-BE49-F238E27FC236}">
                <a16:creationId xmlns:a16="http://schemas.microsoft.com/office/drawing/2014/main" id="{E54F8487-233E-737D-E06C-88B1E20DDF41}"/>
              </a:ext>
            </a:extLst>
          </p:cNvPr>
          <p:cNvSpPr>
            <a:spLocks noGrp="1"/>
          </p:cNvSpPr>
          <p:nvPr>
            <p:ph type="pic" sz="quarter" idx="14" hasCustomPrompt="1"/>
          </p:nvPr>
        </p:nvSpPr>
        <p:spPr>
          <a:xfrm>
            <a:off x="0" y="2892425"/>
            <a:ext cx="5888421" cy="3965575"/>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361385" y="3231931"/>
            <a:ext cx="5328745" cy="2791839"/>
          </a:xfrm>
        </p:spPr>
        <p:txBody>
          <a:bodyPr>
            <a:norm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361385" y="6397586"/>
            <a:ext cx="2435774" cy="365125"/>
          </a:xfrm>
        </p:spPr>
        <p:txBody>
          <a:bodyPr/>
          <a:lstStyle/>
          <a:p>
            <a:fld id="{CA9DE485-2DDC-4C87-9D36-DE45D8017C41}" type="datetime1">
              <a:rPr lang="en-US" smtClean="0"/>
              <a:t>4/23/2026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8678917" y="6397586"/>
            <a:ext cx="2883406"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2384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BC7D191-B699-A268-2B37-AF87FB6A1A97}"/>
              </a:ext>
              <a:ext uri="{C183D7F6-B498-43B3-948B-1728B52AA6E4}">
                <adec:decorative xmlns:adec="http://schemas.microsoft.com/office/drawing/2017/decorative" val="1"/>
              </a:ext>
            </a:extLst>
          </p:cNvPr>
          <p:cNvSpPr/>
          <p:nvPr/>
        </p:nvSpPr>
        <p:spPr>
          <a:xfrm>
            <a:off x="5158292" y="0"/>
            <a:ext cx="7033708" cy="6858000"/>
          </a:xfrm>
          <a:prstGeom prst="rect">
            <a:avLst/>
          </a:prstGeom>
          <a:ln>
            <a:noFill/>
          </a:ln>
          <a:effectLst>
            <a:outerShdw blurRad="304800" dist="50800" dir="5400000" sx="96000" sy="96000" algn="t"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65415" y="2385975"/>
            <a:ext cx="3635640" cy="2561582"/>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5679626" y="2386584"/>
            <a:ext cx="4827810" cy="2459736"/>
          </a:xfrm>
        </p:spPr>
        <p:txBody>
          <a:bodyPr>
            <a:normAutofit/>
          </a:bodyPr>
          <a:lstStyle>
            <a:lvl1pPr marL="0" indent="0">
              <a:buNone/>
              <a:defRPr sz="2000"/>
            </a:lvl1pPr>
            <a:lvl2pPr marL="228600" indent="0">
              <a:buNone/>
              <a:defRPr sz="1800"/>
            </a:lvl2pPr>
            <a:lvl3pPr marL="457200" indent="0">
              <a:buNone/>
              <a:defRPr sz="16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CA3412E-88C0-423A-B33B-2B668DA927D6}"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20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DC977C0-EDF0-01D2-4B36-D815C4C62A90}"/>
              </a:ext>
              <a:ext uri="{C183D7F6-B498-43B3-948B-1728B52AA6E4}">
                <adec:decorative xmlns:adec="http://schemas.microsoft.com/office/drawing/2017/decorative" val="1"/>
              </a:ext>
            </a:extLst>
          </p:cNvPr>
          <p:cNvSpPr/>
          <p:nvPr/>
        </p:nvSpPr>
        <p:spPr>
          <a:xfrm>
            <a:off x="1" y="0"/>
            <a:ext cx="4998404" cy="6858000"/>
          </a:xfrm>
          <a:prstGeom prst="rect">
            <a:avLst/>
          </a:prstGeom>
          <a:ln>
            <a:noFill/>
          </a:ln>
          <a:effectLst>
            <a:outerShdw blurRad="304800" dist="50800" dir="54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1861457"/>
            <a:ext cx="3902530" cy="3900335"/>
          </a:xfrm>
        </p:spPr>
        <p:txBody>
          <a:bodyPr vert="horz" lIns="91440" tIns="45720" rIns="91440" bIns="45720" rtlCol="0" anchor="t">
            <a:normAutofit/>
          </a:bodyPr>
          <a:lstStyle>
            <a:lvl1pPr>
              <a:defRPr lang="en-US" sz="32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1861457"/>
            <a:ext cx="4956175" cy="3895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1C159D-7D89-42C2-8281-5FCE30E88AB1}"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11328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E9EC3E4-62E5-4C6F-9887-208672447376}"/>
              </a:ext>
              <a:ext uri="{C183D7F6-B498-43B3-948B-1728B52AA6E4}">
                <adec:decorative xmlns:adec="http://schemas.microsoft.com/office/drawing/2017/decorative" val="1"/>
              </a:ext>
            </a:extLst>
          </p:cNvPr>
          <p:cNvSpPr/>
          <p:nvPr/>
        </p:nvSpPr>
        <p:spPr>
          <a:xfrm>
            <a:off x="4998404" y="0"/>
            <a:ext cx="7193595" cy="6858000"/>
          </a:xfrm>
          <a:prstGeom prst="rect">
            <a:avLst/>
          </a:prstGeom>
          <a:ln>
            <a:noFill/>
          </a:ln>
          <a:effectLst>
            <a:outerShdw blurRad="304800" dist="50800" dir="5400000" sx="96000" sy="96000" algn="t"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1331997"/>
            <a:ext cx="4023360" cy="4638825"/>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332432"/>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AA75D23-C9DC-452B-8F85-54BA06AADDEA}"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57951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CD6CB-7CF3-6170-4CDE-A7067B3BA6DE}"/>
              </a:ext>
              <a:ext uri="{C183D7F6-B498-43B3-948B-1728B52AA6E4}">
                <adec:decorative xmlns:adec="http://schemas.microsoft.com/office/drawing/2017/decorative" val="1"/>
              </a:ext>
            </a:extLst>
          </p:cNvPr>
          <p:cNvSpPr/>
          <p:nvPr/>
        </p:nvSpPr>
        <p:spPr>
          <a:xfrm>
            <a:off x="0" y="1"/>
            <a:ext cx="4998404" cy="6858000"/>
          </a:xfrm>
          <a:prstGeom prst="rect">
            <a:avLst/>
          </a:prstGeom>
          <a:ln>
            <a:noFill/>
          </a:ln>
          <a:effectLst>
            <a:outerShdw blurRad="292100" dist="25400" dir="54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894391"/>
            <a:ext cx="4031619" cy="4940661"/>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94391"/>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2F8042-124F-4460-862E-75BE885F369D}"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48499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457200"/>
            <a:ext cx="3409648" cy="5719639"/>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457200"/>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5BD655-1974-42EB-ABB7-731D89BD082B}"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3268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4889D7E3-7299-8FE5-8307-00CC93EFE205}"/>
              </a:ext>
              <a:ext uri="{C183D7F6-B498-43B3-948B-1728B52AA6E4}">
                <adec:decorative xmlns:adec="http://schemas.microsoft.com/office/drawing/2017/decorative" val="1"/>
              </a:ext>
            </a:extLst>
          </p:cNvPr>
          <p:cNvSpPr/>
          <p:nvPr/>
        </p:nvSpPr>
        <p:spPr>
          <a:xfrm>
            <a:off x="0" y="0"/>
            <a:ext cx="3973690" cy="6858000"/>
          </a:xfrm>
          <a:prstGeom prst="rect">
            <a:avLst/>
          </a:prstGeom>
          <a:ln>
            <a:noFill/>
          </a:ln>
          <a:effectLst>
            <a:outerShdw blurRad="2540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457200"/>
            <a:ext cx="3409648" cy="5719639"/>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457200"/>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20626-3D88-4D67-8337-214C7DE03941}"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26474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418F682-5C62-E822-83E8-6084E0F4BDDD}"/>
              </a:ext>
              <a:ext uri="{C183D7F6-B498-43B3-948B-1728B52AA6E4}">
                <adec:decorative xmlns:adec="http://schemas.microsoft.com/office/drawing/2017/decorative" val="1"/>
              </a:ext>
            </a:extLst>
          </p:cNvPr>
          <p:cNvSpPr/>
          <p:nvPr/>
        </p:nvSpPr>
        <p:spPr>
          <a:xfrm>
            <a:off x="0" y="-1"/>
            <a:ext cx="12191999" cy="1347109"/>
          </a:xfrm>
          <a:prstGeom prst="rect">
            <a:avLst/>
          </a:prstGeom>
          <a:ln>
            <a:noFill/>
          </a:ln>
          <a:effectLst>
            <a:outerShdw blurRad="228600" dist="25400" dir="5400000" sx="94000" sy="94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457201"/>
            <a:ext cx="10809026" cy="693682"/>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A9FAA9E-3664-422A-86BF-374713D410C7}"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00616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9F1FBB-CDF9-0670-184F-9A88B51EF4DF}"/>
              </a:ext>
              <a:ext uri="{C183D7F6-B498-43B3-948B-1728B52AA6E4}">
                <adec:decorative xmlns:adec="http://schemas.microsoft.com/office/drawing/2017/decorative" val="1"/>
              </a:ext>
            </a:extLst>
          </p:cNvPr>
          <p:cNvSpPr/>
          <p:nvPr/>
        </p:nvSpPr>
        <p:spPr>
          <a:xfrm>
            <a:off x="0" y="0"/>
            <a:ext cx="4710407" cy="6858000"/>
          </a:xfrm>
          <a:prstGeom prst="rect">
            <a:avLst/>
          </a:prstGeom>
          <a:ln>
            <a:noFill/>
          </a:ln>
          <a:effectLst>
            <a:outerShdw blurRad="279400" dist="381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232827" y="722294"/>
            <a:ext cx="639933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10407" cy="6858000"/>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233913" y="2038167"/>
            <a:ext cx="6376640" cy="4237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232827" y="6397585"/>
            <a:ext cx="3091366" cy="365125"/>
          </a:xfrm>
        </p:spPr>
        <p:txBody>
          <a:bodyPr/>
          <a:lstStyle/>
          <a:p>
            <a:fld id="{B01855B3-81BD-4EB3-93B8-24149614A5C2}" type="datetime1">
              <a:rPr lang="en-US" smtClean="0"/>
              <a:t>4/23/2026</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4695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457201"/>
            <a:ext cx="10809026" cy="97100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08FB5FE-74B1-47DA-9CAE-F43A0B55E4F1}"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3625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35C6F1D-29B8-BAD8-4A04-26165093EC9E}"/>
              </a:ext>
              <a:ext uri="{C183D7F6-B498-43B3-948B-1728B52AA6E4}">
                <adec:decorative xmlns:adec="http://schemas.microsoft.com/office/drawing/2017/decorative" val="1"/>
              </a:ext>
            </a:extLst>
          </p:cNvPr>
          <p:cNvSpPr/>
          <p:nvPr/>
        </p:nvSpPr>
        <p:spPr>
          <a:xfrm>
            <a:off x="0" y="-1"/>
            <a:ext cx="12191999" cy="1715534"/>
          </a:xfrm>
          <a:prstGeom prst="rect">
            <a:avLst/>
          </a:prstGeom>
          <a:ln>
            <a:noFill/>
          </a:ln>
          <a:effectLst>
            <a:outerShdw blurRad="2286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C5ACC7DB-B90B-195F-A4A9-CBAC728A259F}"/>
              </a:ext>
              <a:ext uri="{C183D7F6-B498-43B3-948B-1728B52AA6E4}">
                <adec:decorative xmlns:adec="http://schemas.microsoft.com/office/drawing/2017/decorative" val="1"/>
              </a:ext>
            </a:extLst>
          </p:cNvPr>
          <p:cNvSpPr/>
          <p:nvPr/>
        </p:nvSpPr>
        <p:spPr>
          <a:xfrm>
            <a:off x="7400542" y="0"/>
            <a:ext cx="4791457" cy="6858000"/>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38912"/>
            <a:ext cx="6249032" cy="987552"/>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57200" y="2031143"/>
            <a:ext cx="6249032" cy="4203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57200" y="6397586"/>
            <a:ext cx="3307438" cy="365125"/>
          </a:xfrm>
        </p:spPr>
        <p:txBody>
          <a:bodyPr/>
          <a:lstStyle/>
          <a:p>
            <a:fld id="{05C068A9-E788-4706-91DE-7660DC7E7F0B}" type="datetime1">
              <a:rPr lang="en-US" smtClean="0"/>
              <a:t>4/23/2026</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397490"/>
            <a:ext cx="2755641"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397490"/>
            <a:ext cx="429207" cy="365125"/>
          </a:xfrm>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a:blip r:embed="rId2">
              <a:alphaModFix amt="70000"/>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624828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F35C4E8-9A24-3BEF-0D59-22000916970C}"/>
              </a:ext>
              <a:ext uri="{C183D7F6-B498-43B3-948B-1728B52AA6E4}">
                <adec:decorative xmlns:adec="http://schemas.microsoft.com/office/drawing/2017/decorative" val="1"/>
              </a:ext>
            </a:extLst>
          </p:cNvPr>
          <p:cNvSpPr/>
          <p:nvPr/>
        </p:nvSpPr>
        <p:spPr>
          <a:xfrm>
            <a:off x="0" y="0"/>
            <a:ext cx="4019930" cy="6858000"/>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41264" y="320040"/>
            <a:ext cx="7062472" cy="110534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19930" cy="6858000"/>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541264" y="1595300"/>
            <a:ext cx="7062472" cy="4768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541264" y="6397586"/>
            <a:ext cx="3698786" cy="365125"/>
          </a:xfrm>
        </p:spPr>
        <p:txBody>
          <a:bodyPr/>
          <a:lstStyle/>
          <a:p>
            <a:fld id="{C8311AF8-7954-47E6-837D-7F81EAFD6BAB}" type="datetime1">
              <a:rPr lang="en-US" smtClean="0"/>
              <a:t>4/23/2026</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8326257" y="6397586"/>
            <a:ext cx="318463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320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C09B6B00-AC17-D2DA-234C-12A24C08F5E0}"/>
              </a:ext>
              <a:ext uri="{C183D7F6-B498-43B3-948B-1728B52AA6E4}">
                <adec:decorative xmlns:adec="http://schemas.microsoft.com/office/drawing/2017/decorative" val="1"/>
              </a:ext>
            </a:extLst>
          </p:cNvPr>
          <p:cNvSpPr/>
          <p:nvPr/>
        </p:nvSpPr>
        <p:spPr>
          <a:xfrm>
            <a:off x="8091732" y="0"/>
            <a:ext cx="4100268" cy="6858000"/>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200"/>
            <a:ext cx="7084142" cy="968895"/>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57199" y="1596044"/>
            <a:ext cx="7084143" cy="4686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57200" y="6397586"/>
            <a:ext cx="3643070" cy="365125"/>
          </a:xfrm>
        </p:spPr>
        <p:txBody>
          <a:bodyPr/>
          <a:lstStyle/>
          <a:p>
            <a:fld id="{6680B6FE-65B2-439C-A510-29C1D5265E18}" type="datetime1">
              <a:rPr lang="en-US" smtClean="0"/>
              <a:t>4/23/2026</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301338" y="6397956"/>
            <a:ext cx="2988813"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290151" y="6397956"/>
            <a:ext cx="499902" cy="364755"/>
          </a:xfrm>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70000"/>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750292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76B02D-6E01-2EBF-F325-B8DA3911406C}"/>
              </a:ext>
              <a:ext uri="{C183D7F6-B498-43B3-948B-1728B52AA6E4}">
                <adec:decorative xmlns:adec="http://schemas.microsoft.com/office/drawing/2017/decorative" val="1"/>
              </a:ext>
            </a:extLst>
          </p:cNvPr>
          <p:cNvSpPr/>
          <p:nvPr/>
        </p:nvSpPr>
        <p:spPr>
          <a:xfrm>
            <a:off x="0" y="0"/>
            <a:ext cx="6721068" cy="6858000"/>
          </a:xfrm>
          <a:prstGeom prst="rect">
            <a:avLst/>
          </a:prstGeom>
          <a:ln>
            <a:noFill/>
          </a:ln>
          <a:effectLst>
            <a:outerShdw blurRad="254000" dist="50800" dir="5400000" sx="96000" sy="96000" algn="t"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42526" y="457200"/>
            <a:ext cx="4437283" cy="141002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721068" cy="6858000"/>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42463" y="2034314"/>
            <a:ext cx="4437283" cy="4274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57C14F0-7A62-A99F-32EF-20CD6D158758}"/>
              </a:ext>
            </a:extLst>
          </p:cNvPr>
          <p:cNvSpPr>
            <a:spLocks noGrp="1"/>
          </p:cNvSpPr>
          <p:nvPr>
            <p:ph type="dt" sz="half" idx="15"/>
          </p:nvPr>
        </p:nvSpPr>
        <p:spPr>
          <a:xfrm>
            <a:off x="7242464" y="6397586"/>
            <a:ext cx="1081730" cy="365125"/>
          </a:xfrm>
        </p:spPr>
        <p:txBody>
          <a:bodyPr/>
          <a:lstStyle/>
          <a:p>
            <a:fld id="{8B57DA0F-C87F-4899-B3EC-A249D58CEB65}" type="datetime1">
              <a:rPr lang="en-US" smtClean="0"/>
              <a:t>4/23/2026</a:t>
            </a:fld>
            <a:endParaRPr lang="en-US"/>
          </a:p>
        </p:txBody>
      </p:sp>
      <p:sp>
        <p:nvSpPr>
          <p:cNvPr id="4" name="Footer Placeholder 3">
            <a:extLst>
              <a:ext uri="{FF2B5EF4-FFF2-40B4-BE49-F238E27FC236}">
                <a16:creationId xmlns:a16="http://schemas.microsoft.com/office/drawing/2014/main" id="{049D7113-6F8F-6484-6394-7073CDE0310F}"/>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7D98A66-183A-7844-870D-C3A684106A1A}"/>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62089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97EE1131-07A4-11FC-0FF4-FD66B6F29C1E}"/>
              </a:ext>
              <a:ext uri="{C183D7F6-B498-43B3-948B-1728B52AA6E4}">
                <adec:decorative xmlns:adec="http://schemas.microsoft.com/office/drawing/2017/decorative" val="1"/>
              </a:ext>
            </a:extLst>
          </p:cNvPr>
          <p:cNvSpPr/>
          <p:nvPr/>
        </p:nvSpPr>
        <p:spPr>
          <a:xfrm>
            <a:off x="5666014" y="0"/>
            <a:ext cx="6525986" cy="6858000"/>
          </a:xfrm>
          <a:prstGeom prst="rect">
            <a:avLst/>
          </a:prstGeom>
          <a:ln>
            <a:noFill/>
          </a:ln>
          <a:effectLst>
            <a:outerShdw blurRad="254000" dist="50800" dir="5400000" sx="96000" sy="96000" algn="t"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199"/>
            <a:ext cx="4596493" cy="1843237"/>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57200" y="2467530"/>
            <a:ext cx="4596493" cy="3841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57200" y="6400801"/>
            <a:ext cx="2103432" cy="365125"/>
          </a:xfrm>
        </p:spPr>
        <p:txBody>
          <a:bodyPr/>
          <a:lstStyle/>
          <a:p>
            <a:fld id="{09BF27F9-1986-4E12-BC85-E6598B06D7AD}"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560632" y="6400801"/>
            <a:ext cx="238692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5030576" y="6400801"/>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66014" y="0"/>
            <a:ext cx="6525986" cy="6858000"/>
          </a:xfrm>
          <a:blipFill>
            <a:blip r:embed="rId2">
              <a:alphaModFix amt="70000"/>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244837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893A28-9D93-5E59-7AE5-C62D4A70F2D7}"/>
              </a:ext>
              <a:ext uri="{C183D7F6-B498-43B3-948B-1728B52AA6E4}">
                <adec:decorative xmlns:adec="http://schemas.microsoft.com/office/drawing/2017/decorative" val="1"/>
              </a:ext>
            </a:extLst>
          </p:cNvPr>
          <p:cNvSpPr/>
          <p:nvPr/>
        </p:nvSpPr>
        <p:spPr>
          <a:xfrm>
            <a:off x="5666012" y="0"/>
            <a:ext cx="6525988" cy="6858000"/>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198" y="457200"/>
            <a:ext cx="4702629" cy="96751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57200" y="1596593"/>
            <a:ext cx="4702629" cy="476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57200" y="6400800"/>
            <a:ext cx="1926771" cy="365125"/>
          </a:xfrm>
        </p:spPr>
        <p:txBody>
          <a:bodyPr/>
          <a:lstStyle/>
          <a:p>
            <a:fld id="{E47FC9F7-7102-4089-9AD9-CE2C2E265FF0}"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383971" y="6400800"/>
            <a:ext cx="2530929"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80215" y="6400800"/>
            <a:ext cx="529680" cy="365125"/>
          </a:xfr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66014" y="0"/>
            <a:ext cx="6525985" cy="6858000"/>
          </a:xfrm>
          <a:blipFill>
            <a:blip r:embed="rId2">
              <a:alphaModFix amt="70000"/>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684049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1BF16A2-8C4A-C525-68AF-0E38D15F04E0}"/>
              </a:ext>
              <a:ext uri="{C183D7F6-B498-43B3-948B-1728B52AA6E4}">
                <adec:decorative xmlns:adec="http://schemas.microsoft.com/office/drawing/2017/decorative" val="1"/>
              </a:ext>
            </a:extLst>
          </p:cNvPr>
          <p:cNvSpPr/>
          <p:nvPr/>
        </p:nvSpPr>
        <p:spPr>
          <a:xfrm>
            <a:off x="0" y="0"/>
            <a:ext cx="7542724" cy="6858000"/>
          </a:xfrm>
          <a:prstGeom prst="rect">
            <a:avLst/>
          </a:prstGeom>
          <a:ln>
            <a:noFill/>
          </a:ln>
          <a:effectLst>
            <a:outerShdw blurRad="254000" dist="50800" dir="5400000" sx="96000" sy="96000" algn="t"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64062" y="457199"/>
            <a:ext cx="3617863" cy="1860331"/>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7542725" cy="6858000"/>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064061" y="2486370"/>
            <a:ext cx="3617863" cy="3857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064061" y="6397585"/>
            <a:ext cx="1070974" cy="365125"/>
          </a:xfrm>
        </p:spPr>
        <p:txBody>
          <a:bodyPr/>
          <a:lstStyle/>
          <a:p>
            <a:fld id="{880626D8-FAEA-4A7A-8E86-9292DD2FB9F3}" type="datetime1">
              <a:rPr lang="en-US" smtClean="0"/>
              <a:t>4/23/2026</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397586"/>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37115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47FFA00-F19D-35C4-43F5-7774CF783AFE}"/>
              </a:ext>
              <a:ext uri="{C183D7F6-B498-43B3-948B-1728B52AA6E4}">
                <adec:decorative xmlns:adec="http://schemas.microsoft.com/office/drawing/2017/decorative" val="1"/>
              </a:ext>
            </a:extLst>
          </p:cNvPr>
          <p:cNvSpPr/>
          <p:nvPr/>
        </p:nvSpPr>
        <p:spPr>
          <a:xfrm>
            <a:off x="0" y="-2"/>
            <a:ext cx="12191999" cy="2028525"/>
          </a:xfrm>
          <a:prstGeom prst="rect">
            <a:avLst/>
          </a:prstGeom>
          <a:ln>
            <a:noFill/>
          </a:ln>
          <a:effectLst>
            <a:outerShdw blurRad="2286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Rectangle 3">
            <a:extLst>
              <a:ext uri="{FF2B5EF4-FFF2-40B4-BE49-F238E27FC236}">
                <a16:creationId xmlns:a16="http://schemas.microsoft.com/office/drawing/2014/main" id="{4A3749AB-C065-8805-5DB3-B2B6037D958D}"/>
              </a:ext>
              <a:ext uri="{C183D7F6-B498-43B3-948B-1728B52AA6E4}">
                <adec:decorative xmlns:adec="http://schemas.microsoft.com/office/drawing/2017/decorative" val="1"/>
              </a:ext>
            </a:extLst>
          </p:cNvPr>
          <p:cNvSpPr/>
          <p:nvPr/>
        </p:nvSpPr>
        <p:spPr>
          <a:xfrm>
            <a:off x="4761780" y="0"/>
            <a:ext cx="7430220" cy="6858000"/>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33551"/>
            <a:ext cx="3836126" cy="1434662"/>
          </a:xfrm>
        </p:spPr>
        <p:txBody>
          <a:bodyPr vert="horz" lIns="91440" tIns="45720" rIns="91440" bIns="45720" rtlCol="0" anchor="b">
            <a:normAutofit/>
          </a:bodyPr>
          <a:lstStyle>
            <a:lvl1pPr>
              <a:defRPr lang="en-US"/>
            </a:lvl1pPr>
          </a:lstStyle>
          <a:p>
            <a:pPr lvl="0"/>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57200" y="2413678"/>
            <a:ext cx="3836126" cy="3892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57200" y="6398016"/>
            <a:ext cx="1505607" cy="365125"/>
          </a:xfrm>
        </p:spPr>
        <p:txBody>
          <a:bodyPr/>
          <a:lstStyle/>
          <a:p>
            <a:fld id="{E8B55424-EBC7-46E1-8859-6D5273AFBC59}"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962807" y="6398016"/>
            <a:ext cx="2204852"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160345" y="6398016"/>
            <a:ext cx="512380" cy="365125"/>
          </a:xfr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a:blip r:embed="rId2">
              <a:alphaModFix amt="70000"/>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119944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E37833-A2C4-7FCB-8584-0EB3A49F1699}"/>
              </a:ext>
              <a:ext uri="{C183D7F6-B498-43B3-948B-1728B52AA6E4}">
                <adec:decorative xmlns:adec="http://schemas.microsoft.com/office/drawing/2017/decorative" val="1"/>
              </a:ext>
            </a:extLst>
          </p:cNvPr>
          <p:cNvSpPr/>
          <p:nvPr/>
        </p:nvSpPr>
        <p:spPr>
          <a:xfrm>
            <a:off x="0" y="0"/>
            <a:ext cx="7820774" cy="6858000"/>
          </a:xfrm>
          <a:prstGeom prst="rect">
            <a:avLst/>
          </a:prstGeom>
          <a:ln>
            <a:noFill/>
          </a:ln>
          <a:effectLst>
            <a:outerShdw blurRad="304800" dist="38100" dir="5400000" sx="97000" sy="97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820774" cy="6858000"/>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188858"/>
            <a:ext cx="3273552" cy="2864469"/>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397586"/>
            <a:ext cx="1003659" cy="365125"/>
          </a:xfrm>
        </p:spPr>
        <p:txBody>
          <a:bodyPr/>
          <a:lstStyle>
            <a:lvl1pPr>
              <a:defRPr>
                <a:solidFill>
                  <a:schemeClr val="tx1"/>
                </a:solidFill>
                <a:effectLst/>
              </a:defRPr>
            </a:lvl1pPr>
          </a:lstStyle>
          <a:p>
            <a:fld id="{687E338B-BF3D-4703-A59F-B3957392DDB6}"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397586"/>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10502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B6CED154-A4D5-E707-22BD-0D80A9C97293}"/>
              </a:ext>
              <a:ext uri="{C183D7F6-B498-43B3-948B-1728B52AA6E4}">
                <adec:decorative xmlns:adec="http://schemas.microsoft.com/office/drawing/2017/decorative" val="1"/>
              </a:ext>
            </a:extLst>
          </p:cNvPr>
          <p:cNvSpPr/>
          <p:nvPr/>
        </p:nvSpPr>
        <p:spPr>
          <a:xfrm>
            <a:off x="0" y="1"/>
            <a:ext cx="12192000" cy="4635132"/>
          </a:xfrm>
          <a:prstGeom prst="rect">
            <a:avLst/>
          </a:prstGeom>
          <a:ln>
            <a:noFill/>
          </a:ln>
          <a:effectLst>
            <a:outerShdw blurRad="254000" dist="50800" dir="5400000" sx="97000" sy="97000" algn="t"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199" y="5012268"/>
            <a:ext cx="4028615" cy="1390330"/>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12192000" cy="4635132"/>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8A38637-30A6-46A1-905D-C43BFC64E403}"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4933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03EC21-D784-9EDB-F275-60428E050E28}"/>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85AEA52D-0CD6-21E0-5777-2F16DC4C910A}"/>
              </a:ext>
              <a:ext uri="{C183D7F6-B498-43B3-948B-1728B52AA6E4}">
                <adec:decorative xmlns:adec="http://schemas.microsoft.com/office/drawing/2017/decorative" val="1"/>
              </a:ext>
            </a:extLst>
          </p:cNvPr>
          <p:cNvSpPr/>
          <p:nvPr/>
        </p:nvSpPr>
        <p:spPr>
          <a:xfrm>
            <a:off x="15767" y="0"/>
            <a:ext cx="6584949" cy="6858000"/>
          </a:xfrm>
          <a:prstGeom prst="rect">
            <a:avLst/>
          </a:prstGeom>
          <a:ln>
            <a:noFill/>
          </a:ln>
          <a:effectLst>
            <a:outerShdw blurRad="457200" dist="76200" sx="96000" sy="96000" algn="t"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555706"/>
            <a:ext cx="4361688" cy="4049084"/>
          </a:xfrm>
        </p:spPr>
        <p:txBody>
          <a:bodyPr vert="horz" lIns="91440" tIns="45720" rIns="91440" bIns="45720" rtlCol="0" anchor="t">
            <a:normAutofit/>
          </a:bodyPr>
          <a:lstStyle>
            <a:lvl1pP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6" y="5298623"/>
            <a:ext cx="4371463" cy="971015"/>
          </a:xfrm>
        </p:spPr>
        <p:txBody>
          <a:bodyPr vert="horz" lIns="91440" tIns="45720" rIns="91440" bIns="45720" rtlCol="0" anchor="ctr">
            <a:normAutofit/>
          </a:bodyPr>
          <a:lstStyle>
            <a:lvl1pPr marL="0" indent="0">
              <a:buNone/>
              <a:defRPr lang="en-US" sz="200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15766" y="0"/>
            <a:ext cx="6663325" cy="6858000"/>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397585"/>
            <a:ext cx="1707625" cy="365125"/>
          </a:xfrm>
        </p:spPr>
        <p:txBody>
          <a:bodyPr/>
          <a:lstStyle>
            <a:lvl1pPr>
              <a:defRPr>
                <a:solidFill>
                  <a:schemeClr val="tx1"/>
                </a:solidFill>
                <a:effectLst/>
              </a:defRPr>
            </a:lvl1pPr>
          </a:lstStyle>
          <a:p>
            <a:fld id="{29891205-2E48-438F-8E2D-D4AB8C3C065A}"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1822440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461C5781-4169-FC90-2551-F1D73FBC7AA7}"/>
              </a:ext>
              <a:ext uri="{C183D7F6-B498-43B3-948B-1728B52AA6E4}">
                <adec:decorative xmlns:adec="http://schemas.microsoft.com/office/drawing/2017/decorative" val="1"/>
              </a:ext>
            </a:extLst>
          </p:cNvPr>
          <p:cNvSpPr/>
          <p:nvPr/>
        </p:nvSpPr>
        <p:spPr>
          <a:xfrm>
            <a:off x="0" y="1"/>
            <a:ext cx="12192000" cy="3778270"/>
          </a:xfrm>
          <a:prstGeom prst="rect">
            <a:avLst/>
          </a:prstGeom>
          <a:ln>
            <a:noFill/>
          </a:ln>
          <a:effectLst>
            <a:outerShdw blurRad="228600" dist="50800" dir="5400000" sx="97000" sy="97000" algn="t"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162318"/>
            <a:ext cx="2953618" cy="206068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158015"/>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25DBAE6-5400-4DF5-8C4B-BBB4EE1BC900}"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44251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82B848B-B9C7-8732-7DEB-4C1970F465A2}"/>
              </a:ext>
              <a:ext uri="{C183D7F6-B498-43B3-948B-1728B52AA6E4}">
                <adec:decorative xmlns:adec="http://schemas.microsoft.com/office/drawing/2017/decorative" val="1"/>
              </a:ext>
            </a:extLst>
          </p:cNvPr>
          <p:cNvSpPr/>
          <p:nvPr/>
        </p:nvSpPr>
        <p:spPr>
          <a:xfrm>
            <a:off x="0" y="-1"/>
            <a:ext cx="12191999" cy="1347109"/>
          </a:xfrm>
          <a:prstGeom prst="rect">
            <a:avLst/>
          </a:prstGeom>
          <a:ln>
            <a:noFill/>
          </a:ln>
          <a:effectLst>
            <a:outerShdw blurRad="2286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200"/>
            <a:ext cx="11128248" cy="524577"/>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1347108"/>
            <a:ext cx="6831915" cy="5510891"/>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62494" y="1804308"/>
            <a:ext cx="4251960" cy="4425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62494" y="6397586"/>
            <a:ext cx="961699" cy="365125"/>
          </a:xfrm>
        </p:spPr>
        <p:txBody>
          <a:bodyPr/>
          <a:lstStyle/>
          <a:p>
            <a:fld id="{0A184987-775C-414E-A434-6A26397CAAA1}"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11196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2655112C-BE7C-E373-6111-176B47FC81A6}"/>
              </a:ext>
              <a:ext uri="{C183D7F6-B498-43B3-948B-1728B52AA6E4}">
                <adec:decorative xmlns:adec="http://schemas.microsoft.com/office/drawing/2017/decorative" val="1"/>
              </a:ext>
            </a:extLst>
          </p:cNvPr>
          <p:cNvSpPr/>
          <p:nvPr/>
        </p:nvSpPr>
        <p:spPr>
          <a:xfrm>
            <a:off x="0" y="0"/>
            <a:ext cx="5586984" cy="6858000"/>
          </a:xfrm>
          <a:prstGeom prst="rect">
            <a:avLst/>
          </a:prstGeom>
          <a:solidFill>
            <a:schemeClr val="bg1"/>
          </a:solidFill>
          <a:ln>
            <a:noFill/>
          </a:ln>
          <a:effectLst>
            <a:outerShdw blurRad="228600" dist="38100" dir="5400000" sx="94000" sy="94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199" y="457200"/>
            <a:ext cx="4482573" cy="1453896"/>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59502" y="2175642"/>
            <a:ext cx="4380271" cy="4124756"/>
          </a:xfrm>
          <a:blipFill>
            <a:blip r:embed="rId2">
              <a:alphaModFix amt="70000"/>
            </a:blip>
            <a:stretch>
              <a:fillRect/>
            </a:stretch>
          </a:blipFill>
        </p:spPr>
        <p:txBody>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B7A35F-A8C8-4DA9-BE13-530FB142BCA4}" type="datetime1">
              <a:rPr lang="en-US" smtClean="0"/>
              <a:t>4/23/2026</a:t>
            </a:fld>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457201"/>
            <a:ext cx="5585925" cy="5875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29494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2655112C-BE7C-E373-6111-176B47FC81A6}"/>
              </a:ext>
              <a:ext uri="{C183D7F6-B498-43B3-948B-1728B52AA6E4}">
                <adec:decorative xmlns:adec="http://schemas.microsoft.com/office/drawing/2017/decorative" val="1"/>
              </a:ext>
            </a:extLst>
          </p:cNvPr>
          <p:cNvSpPr/>
          <p:nvPr/>
        </p:nvSpPr>
        <p:spPr>
          <a:xfrm>
            <a:off x="-1" y="0"/>
            <a:ext cx="5584207" cy="6858000"/>
          </a:xfrm>
          <a:prstGeom prst="rect">
            <a:avLst/>
          </a:prstGeom>
          <a:solidFill>
            <a:schemeClr val="bg1"/>
          </a:solidFill>
          <a:ln>
            <a:noFill/>
          </a:ln>
          <a:effectLst>
            <a:outerShdw blurRad="228600" dist="38100" dir="5400000" sx="94000" sy="94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200"/>
            <a:ext cx="4380272" cy="1453896"/>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2175642"/>
            <a:ext cx="5584206" cy="4682358"/>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457201"/>
            <a:ext cx="5585925" cy="5875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397586"/>
            <a:ext cx="2228193" cy="365125"/>
          </a:xfrm>
        </p:spPr>
        <p:txBody>
          <a:bodyPr/>
          <a:lstStyle/>
          <a:p>
            <a:fld id="{2E427443-1453-43D2-A6BE-3418A0D36CD6}"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83483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5809B3C-AC74-5DC3-09FA-57A871BE9AD3}"/>
              </a:ext>
              <a:ext uri="{C183D7F6-B498-43B3-948B-1728B52AA6E4}">
                <adec:decorative xmlns:adec="http://schemas.microsoft.com/office/drawing/2017/decorative" val="1"/>
              </a:ext>
            </a:extLst>
          </p:cNvPr>
          <p:cNvSpPr/>
          <p:nvPr/>
        </p:nvSpPr>
        <p:spPr>
          <a:xfrm>
            <a:off x="1" y="-1"/>
            <a:ext cx="4612921" cy="6858001"/>
          </a:xfrm>
          <a:prstGeom prst="rect">
            <a:avLst/>
          </a:prstGeom>
          <a:ln>
            <a:noFill/>
          </a:ln>
          <a:effectLst>
            <a:outerShdw blurRad="228600" dist="25400" dir="5400000" sx="94000" sy="94000" algn="t"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200"/>
            <a:ext cx="3815079" cy="1453896"/>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59503" y="2295144"/>
            <a:ext cx="3515063" cy="4005253"/>
          </a:xfrm>
          <a:blipFill>
            <a:blip r:embed="rId2">
              <a:alphaModFix amt="70000"/>
            </a:blip>
            <a:stretch>
              <a:fillRect/>
            </a:stretch>
          </a:blipFill>
        </p:spPr>
        <p:txBody>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1EF4EFF-C2CF-47AD-8F36-4EE8C96E9290}" type="datetime1">
              <a:rPr lang="en-US" smtClean="0"/>
              <a:t>4/23/2026</a:t>
            </a:fld>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43500" y="457200"/>
            <a:ext cx="6434138"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39874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C637-FAC3-7DF2-CC8F-FE7D220ADEB3}"/>
              </a:ext>
              <a:ext uri="{C183D7F6-B498-43B3-948B-1728B52AA6E4}">
                <adec:decorative xmlns:adec="http://schemas.microsoft.com/office/drawing/2017/decorative" val="1"/>
              </a:ext>
            </a:extLst>
          </p:cNvPr>
          <p:cNvSpPr/>
          <p:nvPr/>
        </p:nvSpPr>
        <p:spPr>
          <a:xfrm>
            <a:off x="1" y="0"/>
            <a:ext cx="8068234" cy="6858000"/>
          </a:xfrm>
          <a:prstGeom prst="rect">
            <a:avLst/>
          </a:prstGeom>
          <a:solidFill>
            <a:schemeClr val="bg1"/>
          </a:solidFill>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 name="Title 1">
            <a:extLst>
              <a:ext uri="{FF2B5EF4-FFF2-40B4-BE49-F238E27FC236}">
                <a16:creationId xmlns:a16="http://schemas.microsoft.com/office/drawing/2014/main" id="{8F12B57A-5AF8-8EF0-32CC-A60A2FCCA442}"/>
              </a:ext>
            </a:extLst>
          </p:cNvPr>
          <p:cNvSpPr>
            <a:spLocks noGrp="1"/>
          </p:cNvSpPr>
          <p:nvPr>
            <p:ph type="title"/>
          </p:nvPr>
        </p:nvSpPr>
        <p:spPr>
          <a:xfrm>
            <a:off x="8513064" y="1490472"/>
            <a:ext cx="3191256" cy="3886200"/>
          </a:xfrm>
        </p:spPr>
        <p:txBody>
          <a:bodyPr anchor="ctr">
            <a:normAutofit/>
          </a:bodyPr>
          <a:lstStyle>
            <a:lvl1pPr>
              <a:lnSpc>
                <a:spcPct val="110000"/>
              </a:lnSpc>
              <a:defRPr sz="2800"/>
            </a:lvl1pPr>
          </a:lstStyle>
          <a:p>
            <a:r>
              <a:rPr lang="en-US"/>
              <a:t>Click to edit Master title style</a:t>
            </a:r>
          </a:p>
        </p:txBody>
      </p:sp>
      <p:sp>
        <p:nvSpPr>
          <p:cNvPr id="7" name="Content Placeholder 6">
            <a:extLst>
              <a:ext uri="{FF2B5EF4-FFF2-40B4-BE49-F238E27FC236}">
                <a16:creationId xmlns:a16="http://schemas.microsoft.com/office/drawing/2014/main" id="{2EC150EA-B3AC-0583-FF59-664CCE07E947}"/>
              </a:ext>
            </a:extLst>
          </p:cNvPr>
          <p:cNvSpPr>
            <a:spLocks noGrp="1"/>
          </p:cNvSpPr>
          <p:nvPr>
            <p:ph sz="quarter" idx="13" hasCustomPrompt="1"/>
          </p:nvPr>
        </p:nvSpPr>
        <p:spPr>
          <a:xfrm>
            <a:off x="457200" y="1078992"/>
            <a:ext cx="7068312" cy="4709160"/>
          </a:xfrm>
        </p:spPr>
        <p:txBody>
          <a:bodyPr anchor="ctr">
            <a:normAutofit/>
          </a:bodyPr>
          <a:lstStyle>
            <a:lvl1pPr marL="0" indent="0" algn="ctr">
              <a:lnSpc>
                <a:spcPct val="90000"/>
              </a:lnSpc>
              <a:buNone/>
              <a:defRPr sz="22500">
                <a:solidFill>
                  <a:schemeClr val="accent1"/>
                </a:solidFill>
              </a:defRPr>
            </a:lvl1pPr>
          </a:lstStyle>
          <a:p>
            <a:pPr lvl="0"/>
            <a:r>
              <a:rPr lang="en-US"/>
              <a:t>##%</a:t>
            </a:r>
          </a:p>
        </p:txBody>
      </p:sp>
      <p:sp>
        <p:nvSpPr>
          <p:cNvPr id="3" name="Date Placeholder 2">
            <a:extLst>
              <a:ext uri="{FF2B5EF4-FFF2-40B4-BE49-F238E27FC236}">
                <a16:creationId xmlns:a16="http://schemas.microsoft.com/office/drawing/2014/main" id="{14E54E3B-6896-DB25-3CE5-508BA2AF4BCB}"/>
              </a:ext>
            </a:extLst>
          </p:cNvPr>
          <p:cNvSpPr>
            <a:spLocks noGrp="1"/>
          </p:cNvSpPr>
          <p:nvPr>
            <p:ph type="dt" sz="half" idx="10"/>
          </p:nvPr>
        </p:nvSpPr>
        <p:spPr/>
        <p:txBody>
          <a:bodyPr/>
          <a:lstStyle/>
          <a:p>
            <a:fld id="{4F8A6790-75BA-414B-8318-2A9AAE2CCA04}" type="datetime1">
              <a:rPr lang="en-US" smtClean="0"/>
              <a:t>4/23/2026</a:t>
            </a:fld>
            <a:endParaRPr lang="en-US"/>
          </a:p>
        </p:txBody>
      </p:sp>
      <p:sp>
        <p:nvSpPr>
          <p:cNvPr id="4" name="Footer Placeholder 3">
            <a:extLst>
              <a:ext uri="{FF2B5EF4-FFF2-40B4-BE49-F238E27FC236}">
                <a16:creationId xmlns:a16="http://schemas.microsoft.com/office/drawing/2014/main" id="{945F8CBA-49FB-D90D-DFD0-9B5213A6557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429D571-ECED-7C02-93F2-7A94DE270319}"/>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54401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840E309F-AAB7-BC84-BA3D-1B758FB35CCC}"/>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2B57A-5AF8-8EF0-32CC-A60A2FCCA442}"/>
              </a:ext>
            </a:extLst>
          </p:cNvPr>
          <p:cNvSpPr>
            <a:spLocks noGrp="1"/>
          </p:cNvSpPr>
          <p:nvPr>
            <p:ph type="title"/>
          </p:nvPr>
        </p:nvSpPr>
        <p:spPr>
          <a:xfrm>
            <a:off x="1225296" y="5202936"/>
            <a:ext cx="9738360" cy="1152144"/>
          </a:xfrm>
        </p:spPr>
        <p:txBody>
          <a:bodyPr anchor="ctr">
            <a:normAutofit/>
          </a:bodyPr>
          <a:lstStyle>
            <a:lvl1pPr algn="ctr">
              <a:lnSpc>
                <a:spcPct val="110000"/>
              </a:lnSpc>
              <a:defRPr sz="2800"/>
            </a:lvl1pPr>
          </a:lstStyle>
          <a:p>
            <a:r>
              <a:rPr lang="en-US"/>
              <a:t>Click to edit Master title style</a:t>
            </a:r>
          </a:p>
        </p:txBody>
      </p:sp>
      <p:sp>
        <p:nvSpPr>
          <p:cNvPr id="7" name="Content Placeholder 6">
            <a:extLst>
              <a:ext uri="{FF2B5EF4-FFF2-40B4-BE49-F238E27FC236}">
                <a16:creationId xmlns:a16="http://schemas.microsoft.com/office/drawing/2014/main" id="{2EC150EA-B3AC-0583-FF59-664CCE07E947}"/>
              </a:ext>
            </a:extLst>
          </p:cNvPr>
          <p:cNvSpPr>
            <a:spLocks noGrp="1"/>
          </p:cNvSpPr>
          <p:nvPr>
            <p:ph sz="quarter" idx="13" hasCustomPrompt="1"/>
          </p:nvPr>
        </p:nvSpPr>
        <p:spPr>
          <a:xfrm>
            <a:off x="822960" y="676656"/>
            <a:ext cx="10543032" cy="3675888"/>
          </a:xfrm>
        </p:spPr>
        <p:txBody>
          <a:bodyPr anchor="b">
            <a:normAutofit/>
          </a:bodyPr>
          <a:lstStyle>
            <a:lvl1pPr marL="0" indent="0" algn="ctr">
              <a:lnSpc>
                <a:spcPct val="90000"/>
              </a:lnSpc>
              <a:buNone/>
              <a:defRPr sz="23200">
                <a:solidFill>
                  <a:schemeClr val="accent1"/>
                </a:solidFill>
              </a:defRPr>
            </a:lvl1pPr>
          </a:lstStyle>
          <a:p>
            <a:pPr lvl="0"/>
            <a:r>
              <a:rPr lang="en-US"/>
              <a:t>##%</a:t>
            </a:r>
          </a:p>
        </p:txBody>
      </p:sp>
      <p:sp>
        <p:nvSpPr>
          <p:cNvPr id="3" name="Date Placeholder 2">
            <a:extLst>
              <a:ext uri="{FF2B5EF4-FFF2-40B4-BE49-F238E27FC236}">
                <a16:creationId xmlns:a16="http://schemas.microsoft.com/office/drawing/2014/main" id="{14E54E3B-6896-DB25-3CE5-508BA2AF4BCB}"/>
              </a:ext>
            </a:extLst>
          </p:cNvPr>
          <p:cNvSpPr>
            <a:spLocks noGrp="1"/>
          </p:cNvSpPr>
          <p:nvPr>
            <p:ph type="dt" sz="half" idx="10"/>
          </p:nvPr>
        </p:nvSpPr>
        <p:spPr/>
        <p:txBody>
          <a:bodyPr/>
          <a:lstStyle/>
          <a:p>
            <a:fld id="{A7207974-E5D4-4A20-A93A-AE6E2A45EC40}" type="datetime1">
              <a:rPr lang="en-US" smtClean="0"/>
              <a:t>4/23/2026</a:t>
            </a:fld>
            <a:endParaRPr lang="en-US"/>
          </a:p>
        </p:txBody>
      </p:sp>
      <p:sp>
        <p:nvSpPr>
          <p:cNvPr id="4" name="Footer Placeholder 3">
            <a:extLst>
              <a:ext uri="{FF2B5EF4-FFF2-40B4-BE49-F238E27FC236}">
                <a16:creationId xmlns:a16="http://schemas.microsoft.com/office/drawing/2014/main" id="{945F8CBA-49FB-D90D-DFD0-9B5213A6557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429D571-ECED-7C02-93F2-7A94DE270319}"/>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60692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Number Larg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DFEE4E-D15F-E3E3-4D23-B7EF7744FFDB}"/>
              </a:ext>
            </a:extLst>
          </p:cNvPr>
          <p:cNvSpPr/>
          <p:nvPr/>
        </p:nvSpPr>
        <p:spPr>
          <a:xfrm>
            <a:off x="0" y="4939392"/>
            <a:ext cx="12192000" cy="191860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2B57A-5AF8-8EF0-32CC-A60A2FCCA442}"/>
              </a:ext>
            </a:extLst>
          </p:cNvPr>
          <p:cNvSpPr>
            <a:spLocks noGrp="1"/>
          </p:cNvSpPr>
          <p:nvPr>
            <p:ph type="title"/>
          </p:nvPr>
        </p:nvSpPr>
        <p:spPr>
          <a:xfrm>
            <a:off x="1225296" y="5321808"/>
            <a:ext cx="9738360" cy="1152144"/>
          </a:xfrm>
        </p:spPr>
        <p:txBody>
          <a:bodyPr anchor="ctr">
            <a:normAutofit/>
          </a:bodyPr>
          <a:lstStyle>
            <a:lvl1pPr algn="ctr">
              <a:lnSpc>
                <a:spcPct val="110000"/>
              </a:lnSpc>
              <a:defRPr sz="2800">
                <a:solidFill>
                  <a:schemeClr val="bg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2EC150EA-B3AC-0583-FF59-664CCE07E947}"/>
              </a:ext>
            </a:extLst>
          </p:cNvPr>
          <p:cNvSpPr>
            <a:spLocks noGrp="1"/>
          </p:cNvSpPr>
          <p:nvPr>
            <p:ph sz="quarter" idx="13" hasCustomPrompt="1"/>
          </p:nvPr>
        </p:nvSpPr>
        <p:spPr>
          <a:xfrm>
            <a:off x="822960" y="676656"/>
            <a:ext cx="10543032" cy="3675888"/>
          </a:xfrm>
        </p:spPr>
        <p:txBody>
          <a:bodyPr anchor="b">
            <a:normAutofit/>
          </a:bodyPr>
          <a:lstStyle>
            <a:lvl1pPr marL="0" indent="0" algn="ctr">
              <a:lnSpc>
                <a:spcPct val="90000"/>
              </a:lnSpc>
              <a:buNone/>
              <a:defRPr sz="23200">
                <a:solidFill>
                  <a:schemeClr val="tx2"/>
                </a:solidFill>
              </a:defRPr>
            </a:lvl1pPr>
          </a:lstStyle>
          <a:p>
            <a:pPr lvl="0"/>
            <a:r>
              <a:rPr lang="en-US"/>
              <a:t>##%</a:t>
            </a:r>
          </a:p>
        </p:txBody>
      </p:sp>
      <p:sp>
        <p:nvSpPr>
          <p:cNvPr id="3" name="Date Placeholder 2">
            <a:extLst>
              <a:ext uri="{FF2B5EF4-FFF2-40B4-BE49-F238E27FC236}">
                <a16:creationId xmlns:a16="http://schemas.microsoft.com/office/drawing/2014/main" id="{14E54E3B-6896-DB25-3CE5-508BA2AF4BCB}"/>
              </a:ext>
            </a:extLst>
          </p:cNvPr>
          <p:cNvSpPr>
            <a:spLocks noGrp="1"/>
          </p:cNvSpPr>
          <p:nvPr>
            <p:ph type="dt" sz="half" idx="10"/>
          </p:nvPr>
        </p:nvSpPr>
        <p:spPr/>
        <p:txBody>
          <a:bodyPr/>
          <a:lstStyle>
            <a:lvl1pPr>
              <a:defRPr>
                <a:solidFill>
                  <a:schemeClr val="bg1"/>
                </a:solidFill>
              </a:defRPr>
            </a:lvl1pPr>
          </a:lstStyle>
          <a:p>
            <a:fld id="{48B62F48-34F7-4906-AB1E-DB67FF6A62C8}" type="datetime1">
              <a:rPr lang="en-US" smtClean="0"/>
              <a:t>4/23/2026</a:t>
            </a:fld>
            <a:endParaRPr lang="en-US"/>
          </a:p>
        </p:txBody>
      </p:sp>
      <p:sp>
        <p:nvSpPr>
          <p:cNvPr id="4" name="Footer Placeholder 3">
            <a:extLst>
              <a:ext uri="{FF2B5EF4-FFF2-40B4-BE49-F238E27FC236}">
                <a16:creationId xmlns:a16="http://schemas.microsoft.com/office/drawing/2014/main" id="{945F8CBA-49FB-D90D-DFD0-9B5213A65574}"/>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5" name="Slide Number Placeholder 4">
            <a:extLst>
              <a:ext uri="{FF2B5EF4-FFF2-40B4-BE49-F238E27FC236}">
                <a16:creationId xmlns:a16="http://schemas.microsoft.com/office/drawing/2014/main" id="{1429D571-ECED-7C02-93F2-7A94DE270319}"/>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87856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9864DF-9848-D6C8-9258-3A5CE47778FD}"/>
              </a:ext>
              <a:ext uri="{C183D7F6-B498-43B3-948B-1728B52AA6E4}">
                <adec:decorative xmlns:adec="http://schemas.microsoft.com/office/drawing/2017/decorative" val="1"/>
              </a:ext>
            </a:extLst>
          </p:cNvPr>
          <p:cNvSpPr/>
          <p:nvPr/>
        </p:nvSpPr>
        <p:spPr>
          <a:xfrm>
            <a:off x="-18907" y="0"/>
            <a:ext cx="9039922" cy="6858000"/>
          </a:xfrm>
          <a:prstGeom prst="rect">
            <a:avLst/>
          </a:prstGeom>
          <a:solidFill>
            <a:schemeClr val="bg1"/>
          </a:solidFill>
          <a:ln>
            <a:noFill/>
          </a:ln>
          <a:effectLst>
            <a:outerShdw blurRad="368300" dist="63500" dir="5400000" sx="97000" sy="97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7200" y="417786"/>
            <a:ext cx="7811814" cy="5478517"/>
          </a:xfrm>
        </p:spPr>
        <p:txBody>
          <a:bodyPr anchor="t">
            <a:normAutofit/>
          </a:bodyPr>
          <a:lstStyle>
            <a:lvl1pPr marL="0" indent="0">
              <a:lnSpc>
                <a:spcPct val="100000"/>
              </a:lnSpc>
              <a:buNone/>
              <a:defRPr sz="5400" b="0">
                <a:solidFill>
                  <a:schemeClr val="tx2"/>
                </a:solidFill>
              </a:defRPr>
            </a:lvl1pPr>
            <a:lvl2pPr marL="228600" indent="0">
              <a:lnSpc>
                <a:spcPct val="100000"/>
              </a:lnSpc>
              <a:buNone/>
              <a:defRPr sz="4800" b="0">
                <a:solidFill>
                  <a:schemeClr val="tx2"/>
                </a:solidFill>
              </a:defRPr>
            </a:lvl2pPr>
            <a:lvl3pPr marL="457200" indent="0">
              <a:lnSpc>
                <a:spcPct val="100000"/>
              </a:lnSpc>
              <a:buNone/>
              <a:defRPr sz="4400" b="0">
                <a:solidFill>
                  <a:schemeClr val="tx2"/>
                </a:solidFill>
              </a:defRPr>
            </a:lvl3pPr>
            <a:lvl4pPr marL="685800" indent="0">
              <a:lnSpc>
                <a:spcPct val="100000"/>
              </a:lnSpc>
              <a:buNone/>
              <a:defRPr sz="4000" b="0">
                <a:solidFill>
                  <a:schemeClr val="tx2"/>
                </a:solidFill>
              </a:defRPr>
            </a:lvl4pPr>
            <a:lvl5pPr marL="914400" indent="0">
              <a:lnSpc>
                <a:spcPct val="100000"/>
              </a:lnSpc>
              <a:buNone/>
              <a:defRPr sz="3600" b="0">
                <a:solidFill>
                  <a:schemeClr val="tx2"/>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B60EF676-3A05-40A6-B180-72322A5ACAD8}" type="datetime1">
              <a:rPr lang="en-US" smtClean="0"/>
              <a:t>4/23/2026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09390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7199" y="1929384"/>
            <a:ext cx="8421625" cy="4142232"/>
          </a:xfrm>
        </p:spPr>
        <p:txBody>
          <a:bodyPr anchor="b">
            <a:normAutofit/>
          </a:bodyPr>
          <a:lstStyle>
            <a:lvl1pPr marL="0" indent="0">
              <a:lnSpc>
                <a:spcPct val="100000"/>
              </a:lnSpc>
              <a:buNone/>
              <a:defRPr sz="5000" b="1">
                <a:solidFill>
                  <a:schemeClr val="accent1"/>
                </a:solidFill>
              </a:defRPr>
            </a:lvl1pPr>
            <a:lvl2pPr marL="228600" indent="0">
              <a:lnSpc>
                <a:spcPct val="100000"/>
              </a:lnSpc>
              <a:buNone/>
              <a:defRPr sz="4400" b="1">
                <a:solidFill>
                  <a:schemeClr val="accent1"/>
                </a:solidFill>
              </a:defRPr>
            </a:lvl2pPr>
            <a:lvl3pPr marL="457200" indent="0">
              <a:lnSpc>
                <a:spcPct val="100000"/>
              </a:lnSpc>
              <a:buNone/>
              <a:defRPr sz="4000" b="1">
                <a:solidFill>
                  <a:schemeClr val="accent1"/>
                </a:solidFill>
              </a:defRPr>
            </a:lvl3pPr>
            <a:lvl4pPr marL="685800" indent="0">
              <a:lnSpc>
                <a:spcPct val="100000"/>
              </a:lnSpc>
              <a:buNone/>
              <a:defRPr sz="3600" b="1">
                <a:solidFill>
                  <a:schemeClr val="accent1"/>
                </a:solidFill>
              </a:defRPr>
            </a:lvl4pPr>
            <a:lvl5pPr marL="914400" indent="0">
              <a:lnSpc>
                <a:spcPct val="100000"/>
              </a:lnSpc>
              <a:buNone/>
              <a:defRPr sz="3200" b="1">
                <a:solidFill>
                  <a:schemeClr val="accent1"/>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B90933F6-6BEC-43B7-8100-A475DA47F46D}" type="datetime1">
              <a:rPr lang="en-US" smtClean="0"/>
              <a:t>4/23/2026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9213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49B523C6-1C5C-6DE8-4A3F-21360DF86013}"/>
              </a:ext>
              <a:ext uri="{C183D7F6-B498-43B3-948B-1728B52AA6E4}">
                <adec:decorative xmlns:adec="http://schemas.microsoft.com/office/drawing/2017/decorative" val="1"/>
              </a:ext>
            </a:extLst>
          </p:cNvPr>
          <p:cNvSpPr/>
          <p:nvPr/>
        </p:nvSpPr>
        <p:spPr>
          <a:xfrm>
            <a:off x="2" y="0"/>
            <a:ext cx="5059528"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200" y="457200"/>
            <a:ext cx="4025153" cy="3739896"/>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200" y="5332780"/>
            <a:ext cx="4025153" cy="1016813"/>
          </a:xfrm>
        </p:spPr>
        <p:txBody>
          <a:bodyPr vert="horz" lIns="91440" tIns="45720" rIns="91440" bIns="45720" rtlCol="0" anchor="ctr">
            <a:normAutofit/>
          </a:bodyPr>
          <a:lstStyle>
            <a:lvl1pPr marL="0" indent="0">
              <a:buNone/>
              <a:defRPr lang="en-US" sz="2000" dirty="0"/>
            </a:lvl1pPr>
          </a:lstStyle>
          <a:p>
            <a:pPr lvl="0"/>
            <a:r>
              <a:rPr lang="en-US"/>
              <a:t>Click to edit Master subtitle style</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457200" y="6396802"/>
            <a:ext cx="1631737" cy="365125"/>
          </a:xfrm>
        </p:spPr>
        <p:txBody>
          <a:bodyPr/>
          <a:lstStyle/>
          <a:p>
            <a:fld id="{D5F03827-1D21-4134-AE54-D5524D64DCEC}" type="datetime1">
              <a:rPr lang="en-US" smtClean="0"/>
              <a:t>4/23/2026</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1963428" y="6396802"/>
            <a:ext cx="2540857"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519970" y="6396802"/>
            <a:ext cx="539560" cy="365125"/>
          </a:xfrm>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029201" y="0"/>
            <a:ext cx="7162800" cy="6858000"/>
          </a:xfrm>
          <a:blipFill dpi="0" rotWithShape="1">
            <a:blip r:embed="rId2">
              <a:alphaModFix amt="7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16765738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tatement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7199" y="1929384"/>
            <a:ext cx="8421625" cy="4142232"/>
          </a:xfrm>
        </p:spPr>
        <p:txBody>
          <a:bodyPr anchor="b">
            <a:normAutofit/>
          </a:bodyPr>
          <a:lstStyle>
            <a:lvl1pPr marL="0" indent="0">
              <a:lnSpc>
                <a:spcPct val="100000"/>
              </a:lnSpc>
              <a:buNone/>
              <a:defRPr sz="5000" b="1">
                <a:solidFill>
                  <a:schemeClr val="tx1"/>
                </a:solidFill>
              </a:defRPr>
            </a:lvl1pPr>
            <a:lvl2pPr marL="228600" indent="0">
              <a:lnSpc>
                <a:spcPct val="100000"/>
              </a:lnSpc>
              <a:buNone/>
              <a:defRPr sz="4400" b="1">
                <a:solidFill>
                  <a:schemeClr val="tx1"/>
                </a:solidFill>
              </a:defRPr>
            </a:lvl2pPr>
            <a:lvl3pPr marL="457200" indent="0">
              <a:lnSpc>
                <a:spcPct val="100000"/>
              </a:lnSpc>
              <a:buNone/>
              <a:defRPr sz="4000" b="1">
                <a:solidFill>
                  <a:schemeClr val="tx1"/>
                </a:solidFill>
              </a:defRPr>
            </a:lvl3pPr>
            <a:lvl4pPr marL="685800" indent="0">
              <a:lnSpc>
                <a:spcPct val="100000"/>
              </a:lnSpc>
              <a:buNone/>
              <a:defRPr sz="3600" b="1">
                <a:solidFill>
                  <a:schemeClr val="tx1"/>
                </a:solidFill>
              </a:defRPr>
            </a:lvl4pPr>
            <a:lvl5pPr marL="914400" indent="0">
              <a:lnSpc>
                <a:spcPct val="100000"/>
              </a:lnSpc>
              <a:buNone/>
              <a:defRPr sz="3200" b="1">
                <a:solidFill>
                  <a:schemeClr val="tx1"/>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AE38DC96-A184-437F-B9D7-7C48236B62EE}" type="datetime1">
              <a:rPr lang="en-US" smtClean="0"/>
              <a:t>4/23/2026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38998413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8044ED-5E9D-7194-BECA-3B3CCEF31AFB}"/>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DC66A-C0BD-2A7E-C00B-2DB0DFCFA704}"/>
              </a:ext>
            </a:extLst>
          </p:cNvPr>
          <p:cNvSpPr>
            <a:spLocks noGrp="1"/>
          </p:cNvSpPr>
          <p:nvPr>
            <p:ph type="title" hasCustomPrompt="1"/>
          </p:nvPr>
        </p:nvSpPr>
        <p:spPr>
          <a:xfrm>
            <a:off x="1518799" y="5592286"/>
            <a:ext cx="9288461" cy="612820"/>
          </a:xfrm>
        </p:spPr>
        <p:txBody>
          <a:bodyPr anchor="ctr">
            <a:normAutofit/>
          </a:bodyPr>
          <a:lstStyle>
            <a:lvl1pPr>
              <a:lnSpc>
                <a:spcPct val="120000"/>
              </a:lnSpc>
              <a:defRPr sz="2200"/>
            </a:lvl1pPr>
          </a:lstStyle>
          <a:p>
            <a:r>
              <a:rPr lang="en-US"/>
              <a:t>Quote Author</a:t>
            </a:r>
          </a:p>
        </p:txBody>
      </p:sp>
      <p:sp>
        <p:nvSpPr>
          <p:cNvPr id="6" name="Content Placeholder 5">
            <a:extLst>
              <a:ext uri="{FF2B5EF4-FFF2-40B4-BE49-F238E27FC236}">
                <a16:creationId xmlns:a16="http://schemas.microsoft.com/office/drawing/2014/main" id="{D0E101DD-071D-875F-2EFE-1B5F7F94E90B}"/>
              </a:ext>
            </a:extLst>
          </p:cNvPr>
          <p:cNvSpPr>
            <a:spLocks noGrp="1"/>
          </p:cNvSpPr>
          <p:nvPr>
            <p:ph sz="quarter" idx="13" hasCustomPrompt="1"/>
          </p:nvPr>
        </p:nvSpPr>
        <p:spPr>
          <a:xfrm>
            <a:off x="1334073" y="706213"/>
            <a:ext cx="9473188" cy="3526970"/>
          </a:xfrm>
        </p:spPr>
        <p:txBody>
          <a:bodyPr anchor="ctr">
            <a:normAutofit/>
          </a:bodyPr>
          <a:lstStyle>
            <a:lvl1pPr marL="173736" indent="-173736">
              <a:lnSpc>
                <a:spcPct val="100000"/>
              </a:lnSpc>
              <a:buNone/>
              <a:defRPr sz="54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Quote</a:t>
            </a:r>
          </a:p>
        </p:txBody>
      </p:sp>
      <p:sp>
        <p:nvSpPr>
          <p:cNvPr id="3" name="Date Placeholder 2">
            <a:extLst>
              <a:ext uri="{FF2B5EF4-FFF2-40B4-BE49-F238E27FC236}">
                <a16:creationId xmlns:a16="http://schemas.microsoft.com/office/drawing/2014/main" id="{56EC3402-09CE-02D1-1430-5F8B461337BA}"/>
              </a:ext>
            </a:extLst>
          </p:cNvPr>
          <p:cNvSpPr>
            <a:spLocks noGrp="1"/>
          </p:cNvSpPr>
          <p:nvPr>
            <p:ph type="dt" sz="half" idx="10"/>
          </p:nvPr>
        </p:nvSpPr>
        <p:spPr/>
        <p:txBody>
          <a:bodyPr/>
          <a:lstStyle/>
          <a:p>
            <a:fld id="{F56E31BB-E6D8-4FC3-85ED-2E82AF5557ED}" type="datetime1">
              <a:rPr lang="en-US" smtClean="0"/>
              <a:t>4/23/2026</a:t>
            </a:fld>
            <a:endParaRPr lang="en-US"/>
          </a:p>
        </p:txBody>
      </p:sp>
      <p:sp>
        <p:nvSpPr>
          <p:cNvPr id="4" name="Footer Placeholder 3">
            <a:extLst>
              <a:ext uri="{FF2B5EF4-FFF2-40B4-BE49-F238E27FC236}">
                <a16:creationId xmlns:a16="http://schemas.microsoft.com/office/drawing/2014/main" id="{50A1E84E-4052-C573-9A98-749E34E1025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2975E38-B7A2-CB8F-C4CD-E2DC374D404B}"/>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83453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8044ED-5E9D-7194-BECA-3B3CCEF31AFB}"/>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DC66A-C0BD-2A7E-C00B-2DB0DFCFA704}"/>
              </a:ext>
            </a:extLst>
          </p:cNvPr>
          <p:cNvSpPr>
            <a:spLocks noGrp="1"/>
          </p:cNvSpPr>
          <p:nvPr>
            <p:ph type="title" hasCustomPrompt="1"/>
          </p:nvPr>
        </p:nvSpPr>
        <p:spPr>
          <a:xfrm>
            <a:off x="603504" y="5522976"/>
            <a:ext cx="8970264" cy="758952"/>
          </a:xfrm>
        </p:spPr>
        <p:txBody>
          <a:bodyPr anchor="ctr">
            <a:normAutofit/>
          </a:bodyPr>
          <a:lstStyle>
            <a:lvl1pPr>
              <a:lnSpc>
                <a:spcPct val="120000"/>
              </a:lnSpc>
              <a:defRPr sz="2200" b="1">
                <a:solidFill>
                  <a:schemeClr val="accent1"/>
                </a:solidFill>
              </a:defRPr>
            </a:lvl1pPr>
          </a:lstStyle>
          <a:p>
            <a:r>
              <a:rPr lang="en-US"/>
              <a:t>Quote Author</a:t>
            </a:r>
          </a:p>
        </p:txBody>
      </p:sp>
      <p:sp>
        <p:nvSpPr>
          <p:cNvPr id="6" name="Content Placeholder 5">
            <a:extLst>
              <a:ext uri="{FF2B5EF4-FFF2-40B4-BE49-F238E27FC236}">
                <a16:creationId xmlns:a16="http://schemas.microsoft.com/office/drawing/2014/main" id="{D0E101DD-071D-875F-2EFE-1B5F7F94E90B}"/>
              </a:ext>
            </a:extLst>
          </p:cNvPr>
          <p:cNvSpPr>
            <a:spLocks noGrp="1"/>
          </p:cNvSpPr>
          <p:nvPr>
            <p:ph sz="quarter" idx="13" hasCustomPrompt="1"/>
          </p:nvPr>
        </p:nvSpPr>
        <p:spPr>
          <a:xfrm>
            <a:off x="457200" y="493776"/>
            <a:ext cx="9116568" cy="3785616"/>
          </a:xfrm>
        </p:spPr>
        <p:txBody>
          <a:bodyPr anchor="t">
            <a:normAutofit/>
          </a:bodyPr>
          <a:lstStyle>
            <a:lvl1pPr marL="173736" indent="-173736">
              <a:lnSpc>
                <a:spcPct val="100000"/>
              </a:lnSpc>
              <a:buNone/>
              <a:defRPr sz="4400">
                <a:solidFill>
                  <a:schemeClr val="tx2"/>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Quote</a:t>
            </a:r>
          </a:p>
        </p:txBody>
      </p:sp>
      <p:sp>
        <p:nvSpPr>
          <p:cNvPr id="3" name="Date Placeholder 2">
            <a:extLst>
              <a:ext uri="{FF2B5EF4-FFF2-40B4-BE49-F238E27FC236}">
                <a16:creationId xmlns:a16="http://schemas.microsoft.com/office/drawing/2014/main" id="{56EC3402-09CE-02D1-1430-5F8B461337BA}"/>
              </a:ext>
            </a:extLst>
          </p:cNvPr>
          <p:cNvSpPr>
            <a:spLocks noGrp="1"/>
          </p:cNvSpPr>
          <p:nvPr>
            <p:ph type="dt" sz="half" idx="10"/>
          </p:nvPr>
        </p:nvSpPr>
        <p:spPr/>
        <p:txBody>
          <a:bodyPr/>
          <a:lstStyle/>
          <a:p>
            <a:fld id="{E1D0B44A-3E31-40DB-9C1C-EA37B8CF3D29}" type="datetime1">
              <a:rPr lang="en-US" smtClean="0"/>
              <a:t>4/23/2026</a:t>
            </a:fld>
            <a:endParaRPr lang="en-US"/>
          </a:p>
        </p:txBody>
      </p:sp>
      <p:sp>
        <p:nvSpPr>
          <p:cNvPr id="4" name="Footer Placeholder 3">
            <a:extLst>
              <a:ext uri="{FF2B5EF4-FFF2-40B4-BE49-F238E27FC236}">
                <a16:creationId xmlns:a16="http://schemas.microsoft.com/office/drawing/2014/main" id="{50A1E84E-4052-C573-9A98-749E34E1025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2975E38-B7A2-CB8F-C4CD-E2DC374D404B}"/>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13383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3">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C66A-C0BD-2A7E-C00B-2DB0DFCFA704}"/>
              </a:ext>
            </a:extLst>
          </p:cNvPr>
          <p:cNvSpPr>
            <a:spLocks noGrp="1"/>
          </p:cNvSpPr>
          <p:nvPr>
            <p:ph type="title" hasCustomPrompt="1"/>
          </p:nvPr>
        </p:nvSpPr>
        <p:spPr>
          <a:xfrm>
            <a:off x="1645920" y="5349240"/>
            <a:ext cx="9125712" cy="466344"/>
          </a:xfrm>
        </p:spPr>
        <p:txBody>
          <a:bodyPr anchor="ctr">
            <a:normAutofit/>
          </a:bodyPr>
          <a:lstStyle>
            <a:lvl1pPr>
              <a:lnSpc>
                <a:spcPct val="120000"/>
              </a:lnSpc>
              <a:defRPr sz="2200" b="1">
                <a:solidFill>
                  <a:schemeClr val="accent1">
                    <a:lumMod val="40000"/>
                    <a:lumOff val="60000"/>
                  </a:schemeClr>
                </a:solidFill>
              </a:defRPr>
            </a:lvl1pPr>
          </a:lstStyle>
          <a:p>
            <a:r>
              <a:rPr lang="en-US"/>
              <a:t>Quote Author</a:t>
            </a:r>
          </a:p>
        </p:txBody>
      </p:sp>
      <p:sp>
        <p:nvSpPr>
          <p:cNvPr id="6" name="Content Placeholder 5">
            <a:extLst>
              <a:ext uri="{FF2B5EF4-FFF2-40B4-BE49-F238E27FC236}">
                <a16:creationId xmlns:a16="http://schemas.microsoft.com/office/drawing/2014/main" id="{D0E101DD-071D-875F-2EFE-1B5F7F94E90B}"/>
              </a:ext>
            </a:extLst>
          </p:cNvPr>
          <p:cNvSpPr>
            <a:spLocks noGrp="1"/>
          </p:cNvSpPr>
          <p:nvPr>
            <p:ph sz="quarter" idx="13" hasCustomPrompt="1"/>
          </p:nvPr>
        </p:nvSpPr>
        <p:spPr>
          <a:xfrm>
            <a:off x="1499616" y="1344168"/>
            <a:ext cx="9272016" cy="3291840"/>
          </a:xfrm>
        </p:spPr>
        <p:txBody>
          <a:bodyPr anchor="ctr">
            <a:normAutofit/>
          </a:bodyPr>
          <a:lstStyle>
            <a:lvl1pPr marL="155448" indent="-155448">
              <a:lnSpc>
                <a:spcPct val="100000"/>
              </a:lnSpc>
              <a:spcBef>
                <a:spcPts val="0"/>
              </a:spcBef>
              <a:buNone/>
              <a:defRPr sz="4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Quote</a:t>
            </a:r>
          </a:p>
        </p:txBody>
      </p:sp>
      <p:sp>
        <p:nvSpPr>
          <p:cNvPr id="3" name="Date Placeholder 2">
            <a:extLst>
              <a:ext uri="{FF2B5EF4-FFF2-40B4-BE49-F238E27FC236}">
                <a16:creationId xmlns:a16="http://schemas.microsoft.com/office/drawing/2014/main" id="{56EC3402-09CE-02D1-1430-5F8B461337BA}"/>
              </a:ext>
            </a:extLst>
          </p:cNvPr>
          <p:cNvSpPr>
            <a:spLocks noGrp="1"/>
          </p:cNvSpPr>
          <p:nvPr>
            <p:ph type="dt" sz="half" idx="10"/>
          </p:nvPr>
        </p:nvSpPr>
        <p:spPr/>
        <p:txBody>
          <a:bodyPr/>
          <a:lstStyle/>
          <a:p>
            <a:fld id="{930C5EF5-452C-4906-9430-46AFA6914090}" type="datetime1">
              <a:rPr lang="en-US" smtClean="0"/>
              <a:t>4/23/2026</a:t>
            </a:fld>
            <a:endParaRPr lang="en-US"/>
          </a:p>
        </p:txBody>
      </p:sp>
      <p:sp>
        <p:nvSpPr>
          <p:cNvPr id="4" name="Footer Placeholder 3">
            <a:extLst>
              <a:ext uri="{FF2B5EF4-FFF2-40B4-BE49-F238E27FC236}">
                <a16:creationId xmlns:a16="http://schemas.microsoft.com/office/drawing/2014/main" id="{50A1E84E-4052-C573-9A98-749E34E1025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2975E38-B7A2-CB8F-C4CD-E2DC374D404B}"/>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9914161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26E94611-9B68-3A55-1A34-78D9B5624A62}"/>
              </a:ext>
              <a:ext uri="{C183D7F6-B498-43B3-948B-1728B52AA6E4}">
                <adec:decorative xmlns:adec="http://schemas.microsoft.com/office/drawing/2017/decorative" val="1"/>
              </a:ext>
            </a:extLst>
          </p:cNvPr>
          <p:cNvSpPr/>
          <p:nvPr/>
        </p:nvSpPr>
        <p:spPr>
          <a:xfrm>
            <a:off x="0" y="-1"/>
            <a:ext cx="12191999" cy="1347109"/>
          </a:xfrm>
          <a:prstGeom prst="rect">
            <a:avLst/>
          </a:prstGeom>
          <a:ln>
            <a:noFill/>
          </a:ln>
          <a:effectLst>
            <a:outerShdw blurRad="203200" dist="25400" dir="5400000" sx="93000" sy="93000" algn="t"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198" y="457200"/>
            <a:ext cx="10896601" cy="693682"/>
          </a:xfrm>
        </p:spPr>
        <p:txBody>
          <a:bodyPr anchor="t"/>
          <a:lstStyle/>
          <a:p>
            <a:r>
              <a:rPr lang="en-US"/>
              <a:t>Click to edit Master title style</a:t>
            </a:r>
          </a:p>
        </p:txBody>
      </p:sp>
      <p:sp>
        <p:nvSpPr>
          <p:cNvPr id="12" name="Content Placeholder 11">
            <a:extLst>
              <a:ext uri="{FF2B5EF4-FFF2-40B4-BE49-F238E27FC236}">
                <a16:creationId xmlns:a16="http://schemas.microsoft.com/office/drawing/2014/main" id="{F459E97E-8FC7-B733-70B9-149BF8E5673B}"/>
              </a:ext>
            </a:extLst>
          </p:cNvPr>
          <p:cNvSpPr>
            <a:spLocks noGrp="1"/>
          </p:cNvSpPr>
          <p:nvPr>
            <p:ph sz="quarter" idx="15"/>
          </p:nvPr>
        </p:nvSpPr>
        <p:spPr>
          <a:xfrm>
            <a:off x="457200" y="1801813"/>
            <a:ext cx="5184775"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138CB4F-4B83-4189-07B7-090705EAE731}"/>
              </a:ext>
            </a:extLst>
          </p:cNvPr>
          <p:cNvSpPr>
            <a:spLocks noGrp="1"/>
          </p:cNvSpPr>
          <p:nvPr>
            <p:ph sz="quarter" idx="16"/>
          </p:nvPr>
        </p:nvSpPr>
        <p:spPr>
          <a:xfrm>
            <a:off x="6172200" y="1801813"/>
            <a:ext cx="5181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C7A8A9E-6014-4EAF-AF8C-DE506112FCE3}"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92332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19884ADE-F00C-2AA5-CD3A-1CBC4D425BFF}"/>
              </a:ext>
              <a:ext uri="{C183D7F6-B498-43B3-948B-1728B52AA6E4}">
                <adec:decorative xmlns:adec="http://schemas.microsoft.com/office/drawing/2017/decorative" val="1"/>
              </a:ext>
            </a:extLst>
          </p:cNvPr>
          <p:cNvSpPr/>
          <p:nvPr/>
        </p:nvSpPr>
        <p:spPr>
          <a:xfrm>
            <a:off x="0" y="-1"/>
            <a:ext cx="12191999" cy="1347109"/>
          </a:xfrm>
          <a:prstGeom prst="rect">
            <a:avLst/>
          </a:prstGeom>
          <a:ln>
            <a:noFill/>
          </a:ln>
          <a:effectLst>
            <a:outerShdw blurRad="215900" dist="25400" dir="5400000" sx="93000" sy="93000" algn="t"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57199" y="457201"/>
            <a:ext cx="10898189" cy="693682"/>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57200" y="1804308"/>
            <a:ext cx="5184648" cy="534033"/>
          </a:xfrm>
        </p:spPr>
        <p:txBody>
          <a:bodyPr anchor="b">
            <a:normAutofit/>
          </a:bodyPr>
          <a:lstStyle>
            <a:lvl1pPr marL="0" indent="0">
              <a:lnSpc>
                <a:spcPct val="90000"/>
              </a:lnSpc>
              <a:buNone/>
              <a:defRPr sz="1800" b="1" cap="all" spc="15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13">
            <a:extLst>
              <a:ext uri="{FF2B5EF4-FFF2-40B4-BE49-F238E27FC236}">
                <a16:creationId xmlns:a16="http://schemas.microsoft.com/office/drawing/2014/main" id="{FF6CC536-A5EA-3E8E-C528-86BFE808AB6A}"/>
              </a:ext>
            </a:extLst>
          </p:cNvPr>
          <p:cNvSpPr>
            <a:spLocks noGrp="1"/>
          </p:cNvSpPr>
          <p:nvPr>
            <p:ph sz="quarter" idx="15"/>
          </p:nvPr>
        </p:nvSpPr>
        <p:spPr>
          <a:xfrm>
            <a:off x="457200" y="2479675"/>
            <a:ext cx="5184775" cy="3856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804308"/>
            <a:ext cx="5183188" cy="534033"/>
          </a:xfrm>
        </p:spPr>
        <p:txBody>
          <a:bodyPr anchor="b">
            <a:normAutofit/>
          </a:bodyPr>
          <a:lstStyle>
            <a:lvl1pPr marL="0" indent="0">
              <a:lnSpc>
                <a:spcPct val="90000"/>
              </a:lnSpc>
              <a:buNone/>
              <a:defRPr sz="1800" b="1" cap="all" spc="15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15">
            <a:extLst>
              <a:ext uri="{FF2B5EF4-FFF2-40B4-BE49-F238E27FC236}">
                <a16:creationId xmlns:a16="http://schemas.microsoft.com/office/drawing/2014/main" id="{168B3863-5AFD-7644-B21D-D6057B97D829}"/>
              </a:ext>
            </a:extLst>
          </p:cNvPr>
          <p:cNvSpPr>
            <a:spLocks noGrp="1"/>
          </p:cNvSpPr>
          <p:nvPr>
            <p:ph sz="quarter" idx="16"/>
          </p:nvPr>
        </p:nvSpPr>
        <p:spPr>
          <a:xfrm>
            <a:off x="6172200" y="2479675"/>
            <a:ext cx="5183188" cy="385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B17D5E-8A79-4DD3-BE13-DF14ED636E04}" type="datetime1">
              <a:rPr lang="en-US" smtClean="0"/>
              <a:t>4/23/2026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77657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457200" y="457200"/>
            <a:ext cx="10809026" cy="1132258"/>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A9CCB83-67C0-4146-80A2-38BF8BF923CD}" type="datetime1">
              <a:rPr lang="en-US" smtClean="0"/>
              <a:t>4/23/2026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05664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358AEF15-3690-448A-9A10-B99AE5FD6247}" type="datetime1">
              <a:rPr lang="en-US" smtClean="0"/>
              <a:t>4/23/2026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844827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5E2D00-4497-60C5-E8FC-FA83BE12E58E}"/>
              </a:ext>
              <a:ext uri="{C183D7F6-B498-43B3-948B-1728B52AA6E4}">
                <adec:decorative xmlns:adec="http://schemas.microsoft.com/office/drawing/2017/decorative" val="1"/>
              </a:ext>
            </a:extLst>
          </p:cNvPr>
          <p:cNvSpPr/>
          <p:nvPr/>
        </p:nvSpPr>
        <p:spPr>
          <a:xfrm>
            <a:off x="1" y="-2"/>
            <a:ext cx="4604129" cy="6858001"/>
          </a:xfrm>
          <a:prstGeom prst="rect">
            <a:avLst/>
          </a:prstGeom>
          <a:solidFill>
            <a:schemeClr val="bg1"/>
          </a:solidFill>
          <a:ln>
            <a:noFill/>
          </a:ln>
          <a:effectLst>
            <a:outerShdw blurRad="2286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57199" y="457200"/>
            <a:ext cx="3657601" cy="1757505"/>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57199" y="2585544"/>
            <a:ext cx="3657601" cy="367523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457201"/>
            <a:ext cx="6440258" cy="585152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36229EA-0834-493E-B1B3-967EBDB83C2A}" type="datetime1">
              <a:rPr lang="en-US" smtClean="0"/>
              <a:t>4/23/2026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48396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FBFB14-839E-7A12-0510-8689D86E6846}"/>
              </a:ext>
              <a:ext uri="{C183D7F6-B498-43B3-948B-1728B52AA6E4}">
                <adec:decorative xmlns:adec="http://schemas.microsoft.com/office/drawing/2017/decorative" val="1"/>
              </a:ext>
            </a:extLst>
          </p:cNvPr>
          <p:cNvSpPr/>
          <p:nvPr/>
        </p:nvSpPr>
        <p:spPr>
          <a:xfrm>
            <a:off x="4605423" y="0"/>
            <a:ext cx="7586578" cy="6858000"/>
          </a:xfrm>
          <a:prstGeom prst="rect">
            <a:avLst/>
          </a:prstGeom>
          <a:solidFill>
            <a:schemeClr val="bg1"/>
          </a:solidFill>
          <a:ln>
            <a:noFill/>
          </a:ln>
          <a:effectLst>
            <a:outerShdw blurRad="228600" dist="25400" dir="5400000" sx="97000" sy="97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57199" y="457200"/>
            <a:ext cx="3688868" cy="221231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72823" y="2826137"/>
            <a:ext cx="367350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0CF1A882-A300-45C5-B296-61F099B2F728}" type="datetime1">
              <a:rPr lang="en-US" smtClean="0"/>
              <a:t>4/23/2026</a:t>
            </a:fld>
            <a:endParaRPr lang="en-US"/>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163207" y="557785"/>
            <a:ext cx="6471008" cy="5742430"/>
          </a:xfrm>
          <a:blipFill>
            <a:blip r:embed="rId2">
              <a:alphaModFix amt="7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6974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BE31160-AF08-1CA6-A9BD-8666BB28452A}"/>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49279" y="441434"/>
            <a:ext cx="7638277" cy="3743005"/>
          </a:xfrm>
        </p:spPr>
        <p:txBody>
          <a:bodyPr vert="horz" lIns="91440" tIns="45720" rIns="91440" bIns="45720" rtlCol="0" anchor="t">
            <a:normAutofit/>
          </a:bodyPr>
          <a:lstStyle>
            <a:lvl1pPr>
              <a:defRPr lang="en-US" sz="7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199" y="5479642"/>
            <a:ext cx="7543001" cy="775044"/>
          </a:xfrm>
        </p:spPr>
        <p:txBody>
          <a:bodyPr vert="horz" lIns="91440" tIns="45720" rIns="91440" bIns="45720" rtlCol="0" anchor="ctr">
            <a:normAutofit/>
          </a:bodyPr>
          <a:lstStyle>
            <a:lvl1pPr marL="0" indent="0">
              <a:buNone/>
              <a:defRPr lang="en-US" sz="2400" dirty="0">
                <a:solidFill>
                  <a:schemeClr val="accent1"/>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3248D1D-0000-4046-B84B-B9CEFCDA17B6}"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736919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onclusion">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655738-04DB-F8B9-B985-BD4FFF625D43}"/>
              </a:ext>
              <a:ext uri="{C183D7F6-B498-43B3-948B-1728B52AA6E4}">
                <adec:decorative xmlns:adec="http://schemas.microsoft.com/office/drawing/2017/decorative" val="1"/>
              </a:ext>
            </a:extLst>
          </p:cNvPr>
          <p:cNvSpPr/>
          <p:nvPr/>
        </p:nvSpPr>
        <p:spPr>
          <a:xfrm>
            <a:off x="1" y="-5418"/>
            <a:ext cx="12191999" cy="2583080"/>
          </a:xfrm>
          <a:prstGeom prst="rect">
            <a:avLst/>
          </a:prstGeom>
          <a:solidFill>
            <a:schemeClr val="bg1">
              <a:alpha val="50000"/>
            </a:schemeClr>
          </a:solidFill>
          <a:ln>
            <a:noFill/>
          </a:ln>
          <a:effectLst>
            <a:outerShdw blurRad="2286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835572"/>
            <a:ext cx="10894348" cy="1434662"/>
          </a:xfrm>
        </p:spPr>
        <p:txBody>
          <a:bodyPr anchor="b">
            <a:normAutofit/>
          </a:bodyPr>
          <a:lstStyle>
            <a:lvl1pPr>
              <a:defRPr sz="60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61044" y="3593592"/>
            <a:ext cx="10890504"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B303336-736F-4DC6-8BCC-19A34886AFBB}"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805685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936B30-203F-4712-8AB4-D6468F071EE8}"/>
              </a:ext>
              <a:ext uri="{C183D7F6-B498-43B3-948B-1728B52AA6E4}">
                <adec:decorative xmlns:adec="http://schemas.microsoft.com/office/drawing/2017/decorative" val="1"/>
              </a:ext>
            </a:extLst>
          </p:cNvPr>
          <p:cNvSpPr/>
          <p:nvPr/>
        </p:nvSpPr>
        <p:spPr>
          <a:xfrm>
            <a:off x="1" y="-24264"/>
            <a:ext cx="12191999" cy="4299183"/>
          </a:xfrm>
          <a:prstGeom prst="rect">
            <a:avLst/>
          </a:prstGeom>
          <a:solidFill>
            <a:schemeClr val="bg1"/>
          </a:solidFill>
          <a:ln>
            <a:noFill/>
          </a:ln>
          <a:effectLst>
            <a:outerShdw blurRad="254000" dist="254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1001111"/>
            <a:ext cx="8430767" cy="2940268"/>
          </a:xfrm>
        </p:spPr>
        <p:txBody>
          <a:bodyPr anchor="b">
            <a:normAutofit/>
          </a:bodyPr>
          <a:lstStyle>
            <a:lvl1pPr>
              <a:defRPr sz="6000">
                <a:solidFill>
                  <a:schemeClr val="accent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57200" y="4696445"/>
            <a:ext cx="8430639" cy="1279615"/>
          </a:xfrm>
        </p:spPr>
        <p:txBody>
          <a:bodyPr>
            <a:normAutofit/>
          </a:bodyPr>
          <a:lstStyle>
            <a:lvl1pPr marL="0" indent="0">
              <a:buNone/>
              <a:defRPr sz="2400">
                <a:solidFill>
                  <a:schemeClr val="tx2"/>
                </a:solidFill>
              </a:defRPr>
            </a:lvl1pPr>
            <a:lvl2pPr marL="228600" indent="0">
              <a:buNone/>
              <a:defRPr sz="2000">
                <a:solidFill>
                  <a:schemeClr val="tx2"/>
                </a:solidFill>
              </a:defRPr>
            </a:lvl2pPr>
            <a:lvl3pPr marL="457200" indent="0">
              <a:buNone/>
              <a:defRPr sz="1800">
                <a:solidFill>
                  <a:schemeClr val="tx2"/>
                </a:solidFill>
              </a:defRPr>
            </a:lvl3pPr>
            <a:lvl4pPr marL="685800" indent="0">
              <a:buNone/>
              <a:defRPr sz="1600">
                <a:solidFill>
                  <a:schemeClr val="tx2"/>
                </a:solidFill>
              </a:defRPr>
            </a:lvl4pPr>
            <a:lvl5pPr marL="914400" indent="0">
              <a:buNone/>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22EB525-A897-439A-8E04-7CB2CC010758}"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655798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BE31160-AF08-1CA6-A9BD-8666BB28452A}"/>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49278" y="441434"/>
            <a:ext cx="7955280" cy="3743005"/>
          </a:xfrm>
        </p:spPr>
        <p:txBody>
          <a:bodyPr vert="horz" lIns="91440" tIns="45720" rIns="91440" bIns="45720" rtlCol="0" anchor="t">
            <a:normAutofit/>
          </a:bodyPr>
          <a:lstStyle>
            <a:lvl1pPr>
              <a:defRPr lang="en-US" sz="8000" dirty="0">
                <a:solidFill>
                  <a:schemeClr val="accent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199" y="5479642"/>
            <a:ext cx="7866993" cy="775044"/>
          </a:xfrm>
        </p:spPr>
        <p:txBody>
          <a:bodyPr vert="horz" lIns="91440" tIns="45720" rIns="91440" bIns="45720" rtlCol="0" anchor="ctr">
            <a:normAutofit/>
          </a:bodyPr>
          <a:lstStyle>
            <a:lvl1pPr marL="0" indent="0">
              <a:buNone/>
              <a:defRPr lang="en-US" sz="2200" dirty="0"/>
            </a:lvl1pPr>
          </a:lstStyle>
          <a:p>
            <a:pPr lvl="0"/>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21960-FE29-4EC6-B6FC-C22016F1BE24}"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7494062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F3B096F-F950-72C3-095D-2538032D98C8}"/>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199" y="925186"/>
            <a:ext cx="7876287" cy="3592629"/>
          </a:xfrm>
        </p:spPr>
        <p:txBody>
          <a:bodyPr vert="horz" lIns="91440" tIns="45720" rIns="91440" bIns="45720" rtlCol="0" anchor="b">
            <a:normAutofit/>
          </a:bodyPr>
          <a:lstStyle>
            <a:lvl1pPr>
              <a:defRPr lang="en-US" sz="7200" dirty="0">
                <a:solidFill>
                  <a:schemeClr val="accent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198" y="5376439"/>
            <a:ext cx="7876287" cy="981451"/>
          </a:xfrm>
        </p:spPr>
        <p:txBody>
          <a:bodyPr vert="horz" lIns="91440" tIns="45720" rIns="91440" bIns="45720" rtlCol="0" anchor="ctr">
            <a:normAutofit/>
          </a:bodyPr>
          <a:lstStyle>
            <a:lvl1pPr marL="0" indent="0">
              <a:buNone/>
              <a:defRPr lang="en-US" sz="2000" dirty="0"/>
            </a:lvl1pPr>
          </a:lstStyle>
          <a:p>
            <a:pPr lvl="0"/>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457199" y="6397585"/>
            <a:ext cx="4043855" cy="365125"/>
          </a:xfrm>
        </p:spPr>
        <p:txBody>
          <a:bodyPr/>
          <a:lstStyle/>
          <a:p>
            <a:fld id="{5D9D788B-2E73-40B9-BCA6-1E765B601FEF}"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9167223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197" y="3507830"/>
            <a:ext cx="7772400" cy="2944368"/>
          </a:xfrm>
        </p:spPr>
        <p:txBody>
          <a:bodyPr vert="horz" lIns="91440" tIns="45720" rIns="91440" bIns="45720" rtlCol="0" anchor="b">
            <a:normAutofit/>
          </a:bodyPr>
          <a:lstStyle>
            <a:lvl1pPr>
              <a:defRPr lang="en-US" sz="8000" dirty="0">
                <a:solidFill>
                  <a:schemeClr val="accent1">
                    <a:lumMod val="20000"/>
                    <a:lumOff val="80000"/>
                  </a:schemeClr>
                </a:solidFill>
              </a:defRPr>
            </a:lvl1pPr>
          </a:lstStyle>
          <a:p>
            <a:pPr lvl="0"/>
            <a:r>
              <a:rPr lang="en-US"/>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accent1">
                    <a:lumMod val="20000"/>
                    <a:lumOff val="80000"/>
                  </a:schemeClr>
                </a:solidFill>
              </a:defRPr>
            </a:lvl1pPr>
          </a:lstStyle>
          <a:p>
            <a:fld id="{C4D6F1DF-7200-4B91-8050-F635DAB9B966}"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accent1">
                    <a:lumMod val="20000"/>
                    <a:lumOff val="80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161290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84">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197" y="3507830"/>
            <a:ext cx="7772400" cy="2944368"/>
          </a:xfrm>
        </p:spPr>
        <p:txBody>
          <a:bodyPr vert="horz" lIns="91440" tIns="45720" rIns="91440" bIns="45720" rtlCol="0" anchor="b">
            <a:normAutofit/>
          </a:bodyPr>
          <a:lstStyle>
            <a:lvl1pPr>
              <a:defRPr lang="en-US" sz="8000" dirty="0">
                <a:solidFill>
                  <a:schemeClr val="accent1"/>
                </a:solidFill>
              </a:defRPr>
            </a:lvl1pPr>
          </a:lstStyle>
          <a:p>
            <a:pPr lvl="0"/>
            <a:r>
              <a:rPr lang="en-US"/>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095D0CDF-3021-486C-B3C2-8B0F2ECF95F9}"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29171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84">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nt">
            <a:extLst>
              <a:ext uri="{FF2B5EF4-FFF2-40B4-BE49-F238E27FC236}">
                <a16:creationId xmlns:a16="http://schemas.microsoft.com/office/drawing/2014/main" id="{F3CE03C6-DBD5-2C9E-3C9A-B3B83F63A567}"/>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57200" y="457200"/>
            <a:ext cx="10809026" cy="97020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57201" y="1595301"/>
            <a:ext cx="10809026" cy="4714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57199" y="6397586"/>
            <a:ext cx="4043855" cy="365125"/>
          </a:xfrm>
          <a:prstGeom prst="rect">
            <a:avLst/>
          </a:prstGeom>
        </p:spPr>
        <p:txBody>
          <a:bodyPr vert="horz" lIns="91440" tIns="45720" rIns="91440" bIns="45720" rtlCol="0" anchor="ctr"/>
          <a:lstStyle>
            <a:lvl1pPr algn="l">
              <a:defRPr sz="900">
                <a:solidFill>
                  <a:schemeClr val="tx2"/>
                </a:solidFill>
              </a:defRPr>
            </a:lvl1pPr>
          </a:lstStyle>
          <a:p>
            <a:fld id="{A2CB6EF1-C97E-4439-84B9-F600DFD8C04B}" type="datetime1">
              <a:rPr lang="en-US" smtClean="0"/>
              <a:t>4/23/2026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324193" y="6397586"/>
            <a:ext cx="3238130" cy="365125"/>
          </a:xfrm>
          <a:prstGeom prst="rect">
            <a:avLst/>
          </a:prstGeom>
        </p:spPr>
        <p:txBody>
          <a:bodyPr vert="horz" lIns="91440" tIns="45720" rIns="91440" bIns="45720" rtlCol="0" anchor="ctr"/>
          <a:lstStyle>
            <a:lvl1pPr algn="r">
              <a:defRPr sz="900">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62323" y="6397586"/>
            <a:ext cx="530578" cy="365125"/>
          </a:xfrm>
          <a:prstGeom prst="rect">
            <a:avLst/>
          </a:prstGeom>
        </p:spPr>
        <p:txBody>
          <a:bodyPr vert="horz" lIns="91440" tIns="45720" rIns="91440" bIns="45720" rtlCol="0" anchor="ctr"/>
          <a:lstStyle>
            <a:lvl1pPr algn="ctr">
              <a:defRPr sz="1200" b="1">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58903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hf sldNum="0" hdr="0" ftr="0" dt="0"/>
  <p:txStyles>
    <p:title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AA4A-9154-984A-6BED-9715C7F12979}"/>
              </a:ext>
            </a:extLst>
          </p:cNvPr>
          <p:cNvSpPr>
            <a:spLocks noGrp="1"/>
          </p:cNvSpPr>
          <p:nvPr>
            <p:ph type="ctrTitle"/>
          </p:nvPr>
        </p:nvSpPr>
        <p:spPr>
          <a:xfrm>
            <a:off x="457199" y="925186"/>
            <a:ext cx="7876287" cy="3592629"/>
          </a:xfrm>
        </p:spPr>
        <p:txBody>
          <a:bodyPr anchor="b">
            <a:normAutofit/>
          </a:bodyPr>
          <a:lstStyle/>
          <a:p>
            <a:r>
              <a:rPr lang="en-US" sz="5600" dirty="0">
                <a:solidFill>
                  <a:schemeClr val="tx2"/>
                </a:solidFill>
                <a:latin typeface="Aptos" panose="020B0004020202020204" pitchFamily="34" charset="0"/>
              </a:rPr>
              <a:t>VCSE Mapping Summary: Neighbourhood Assets, Delivery and Impact</a:t>
            </a:r>
          </a:p>
        </p:txBody>
      </p:sp>
      <p:sp>
        <p:nvSpPr>
          <p:cNvPr id="5" name="Subtitle 4">
            <a:extLst>
              <a:ext uri="{FF2B5EF4-FFF2-40B4-BE49-F238E27FC236}">
                <a16:creationId xmlns:a16="http://schemas.microsoft.com/office/drawing/2014/main" id="{C3EF5911-4EFF-DCB7-E015-98A7C9C4262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1711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D77-8469-A4F8-1A2F-C46F91B0AE17}"/>
              </a:ext>
            </a:extLst>
          </p:cNvPr>
          <p:cNvSpPr>
            <a:spLocks noGrp="1"/>
          </p:cNvSpPr>
          <p:nvPr>
            <p:ph type="title"/>
          </p:nvPr>
        </p:nvSpPr>
        <p:spPr>
          <a:xfrm>
            <a:off x="146968" y="113071"/>
            <a:ext cx="5437238" cy="1453896"/>
          </a:xfrm>
        </p:spPr>
        <p:txBody>
          <a:bodyPr anchor="t">
            <a:normAutofit/>
          </a:bodyPr>
          <a:lstStyle/>
          <a:p>
            <a:r>
              <a:rPr lang="en-US" b="1" dirty="0">
                <a:latin typeface="Aptos" panose="020B0004020202020204" pitchFamily="34" charset="0"/>
              </a:rPr>
              <a:t>Purpose, Scope and Strategic Alignment of the VCSE Asset Map</a:t>
            </a:r>
          </a:p>
        </p:txBody>
      </p:sp>
      <p:pic>
        <p:nvPicPr>
          <p:cNvPr id="5" name="Content Placeholder 4" descr="Colourful pins connected with a thread">
            <a:extLst>
              <a:ext uri="{FF2B5EF4-FFF2-40B4-BE49-F238E27FC236}">
                <a16:creationId xmlns:a16="http://schemas.microsoft.com/office/drawing/2014/main" id="{CB4F8FAB-E3AF-453A-8FB3-D745D05E76BA}"/>
              </a:ext>
            </a:extLst>
          </p:cNvPr>
          <p:cNvPicPr>
            <a:picLocks noGrp="1" noChangeAspect="1"/>
          </p:cNvPicPr>
          <p:nvPr>
            <p:ph type="pic" sz="quarter" idx="13"/>
          </p:nvPr>
        </p:nvPicPr>
        <p:blipFill>
          <a:blip r:embed="rId3"/>
          <a:srcRect l="1208" r="19186"/>
          <a:stretch>
            <a:fillRect/>
          </a:stretch>
        </p:blipFill>
        <p:spPr>
          <a:xfrm>
            <a:off x="20" y="2175642"/>
            <a:ext cx="5584186" cy="4682358"/>
          </a:xfrm>
        </p:spPr>
      </p:pic>
      <p:sp>
        <p:nvSpPr>
          <p:cNvPr id="4" name="Content Placeholder 3">
            <a:extLst>
              <a:ext uri="{FF2B5EF4-FFF2-40B4-BE49-F238E27FC236}">
                <a16:creationId xmlns:a16="http://schemas.microsoft.com/office/drawing/2014/main" id="{79C7A40E-6EA2-8819-6AC0-079440B0057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113070"/>
            <a:ext cx="5949032" cy="6907161"/>
          </a:xfrm>
        </p:spPr>
        <p:txBody>
          <a:bodyPr>
            <a:noAutofit/>
          </a:bodyPr>
          <a:lstStyle/>
          <a:p>
            <a:pPr marL="0" indent="0">
              <a:spcBef>
                <a:spcPts val="2500"/>
              </a:spcBef>
              <a:buFont typeface="Arial" panose="020B0604020202020204" pitchFamily="34" charset="0"/>
              <a:buNone/>
            </a:pPr>
            <a:r>
              <a:rPr lang="en-US" sz="1500" b="1" dirty="0">
                <a:latin typeface="Aptos" panose="020B0004020202020204" pitchFamily="34" charset="0"/>
              </a:rPr>
              <a:t>Primary Purpose</a:t>
            </a:r>
          </a:p>
          <a:p>
            <a:pPr marL="0" lvl="1" indent="0">
              <a:buNone/>
            </a:pPr>
            <a:r>
              <a:rPr lang="en-GB" sz="1500" dirty="0">
                <a:latin typeface="Aptos" panose="020B0004020202020204" pitchFamily="34" charset="0"/>
              </a:rPr>
              <a:t>Comprehensive mapping of VCSE (Voluntary, Community, and Social Enterprise) assets across North Devon and Torridge. Designed to support neighbourhood health and care delivery in 2026 and beyond. It brings together strategic priorities, system outcomes, and on‑the‑ground VCSE provision into a single planning and assurance framework.</a:t>
            </a:r>
          </a:p>
          <a:p>
            <a:pPr fontAlgn="t">
              <a:lnSpc>
                <a:spcPts val="1500"/>
              </a:lnSpc>
              <a:buNone/>
            </a:pPr>
            <a:r>
              <a:rPr lang="en-GB" sz="1500" dirty="0">
                <a:latin typeface="Aptos" panose="020B0004020202020204" pitchFamily="34" charset="0"/>
              </a:rPr>
              <a:t>Aligning VCSE activity with:</a:t>
            </a:r>
          </a:p>
          <a:p>
            <a:pPr fontAlgn="t">
              <a:lnSpc>
                <a:spcPts val="1500"/>
              </a:lnSpc>
            </a:pPr>
            <a:r>
              <a:rPr lang="en-GB" sz="1500" b="1" dirty="0">
                <a:latin typeface="Aptos" panose="020B0004020202020204" pitchFamily="34" charset="0"/>
              </a:rPr>
              <a:t>Neighbourhood Health Framework</a:t>
            </a:r>
          </a:p>
          <a:p>
            <a:pPr fontAlgn="t">
              <a:lnSpc>
                <a:spcPts val="1500"/>
              </a:lnSpc>
            </a:pPr>
            <a:r>
              <a:rPr lang="en-GB" sz="1500" b="1" dirty="0">
                <a:latin typeface="Aptos" panose="020B0004020202020204" pitchFamily="34" charset="0"/>
              </a:rPr>
              <a:t>Devon &amp; Cornwall ICB priorities</a:t>
            </a:r>
            <a:endParaRPr lang="en-GB" sz="1500" dirty="0">
              <a:latin typeface="Aptos" panose="020B0004020202020204" pitchFamily="34" charset="0"/>
            </a:endParaRPr>
          </a:p>
          <a:p>
            <a:pPr fontAlgn="t">
              <a:lnSpc>
                <a:spcPts val="1500"/>
              </a:lnSpc>
            </a:pPr>
            <a:r>
              <a:rPr lang="en-GB" sz="1500" b="1" dirty="0">
                <a:latin typeface="Aptos" panose="020B0004020202020204" pitchFamily="34" charset="0"/>
              </a:rPr>
              <a:t>ASC (Adult Social Care) priorities</a:t>
            </a:r>
            <a:endParaRPr lang="en-GB" sz="1500" dirty="0">
              <a:latin typeface="Aptos" panose="020B0004020202020204" pitchFamily="34" charset="0"/>
            </a:endParaRPr>
          </a:p>
          <a:p>
            <a:pPr fontAlgn="t">
              <a:lnSpc>
                <a:spcPts val="1500"/>
              </a:lnSpc>
            </a:pPr>
            <a:r>
              <a:rPr lang="en-GB" sz="1500" b="1" dirty="0">
                <a:latin typeface="Aptos" panose="020B0004020202020204" pitchFamily="34" charset="0"/>
              </a:rPr>
              <a:t>Local Outcomes Framework</a:t>
            </a:r>
            <a:endParaRPr lang="en-GB" sz="1500" dirty="0">
              <a:latin typeface="Aptos" panose="020B0004020202020204" pitchFamily="34" charset="0"/>
            </a:endParaRPr>
          </a:p>
          <a:p>
            <a:pPr fontAlgn="t">
              <a:lnSpc>
                <a:spcPts val="1500"/>
              </a:lnSpc>
            </a:pPr>
            <a:r>
              <a:rPr lang="en-GB" sz="1500" b="1" dirty="0">
                <a:latin typeface="Aptos" panose="020B0004020202020204" pitchFamily="34" charset="0"/>
              </a:rPr>
              <a:t>One Devon / neighbourhood delivery models</a:t>
            </a:r>
            <a:endParaRPr lang="en-GB" sz="1500" dirty="0">
              <a:latin typeface="Aptos" panose="020B0004020202020204" pitchFamily="34" charset="0"/>
            </a:endParaRPr>
          </a:p>
          <a:p>
            <a:pPr fontAlgn="t">
              <a:lnSpc>
                <a:spcPts val="1500"/>
              </a:lnSpc>
              <a:buNone/>
            </a:pPr>
            <a:endParaRPr lang="en-GB" sz="1100" dirty="0">
              <a:latin typeface="Aptos" panose="020B0004020202020204" pitchFamily="34" charset="0"/>
            </a:endParaRPr>
          </a:p>
          <a:p>
            <a:pPr fontAlgn="t">
              <a:lnSpc>
                <a:spcPts val="1500"/>
              </a:lnSpc>
              <a:buNone/>
            </a:pPr>
            <a:r>
              <a:rPr lang="en-GB" sz="1500" dirty="0">
                <a:latin typeface="Aptos" panose="020B0004020202020204" pitchFamily="34" charset="0"/>
              </a:rPr>
              <a:t>It focuses on how VCSE organisations can:</a:t>
            </a:r>
          </a:p>
          <a:p>
            <a:pPr fontAlgn="t">
              <a:lnSpc>
                <a:spcPts val="1500"/>
              </a:lnSpc>
            </a:pPr>
            <a:r>
              <a:rPr lang="en-GB" sz="1500" dirty="0">
                <a:latin typeface="Aptos" panose="020B0004020202020204" pitchFamily="34" charset="0"/>
              </a:rPr>
              <a:t>Prevent escalation into acute services</a:t>
            </a:r>
          </a:p>
          <a:p>
            <a:pPr fontAlgn="t">
              <a:lnSpc>
                <a:spcPts val="1500"/>
              </a:lnSpc>
            </a:pPr>
            <a:r>
              <a:rPr lang="en-GB" sz="1500" dirty="0">
                <a:latin typeface="Aptos" panose="020B0004020202020204" pitchFamily="34" charset="0"/>
              </a:rPr>
              <a:t>Support people to stay well and independent</a:t>
            </a:r>
          </a:p>
          <a:p>
            <a:pPr fontAlgn="t">
              <a:lnSpc>
                <a:spcPts val="1500"/>
              </a:lnSpc>
            </a:pPr>
            <a:r>
              <a:rPr lang="en-GB" sz="1500" dirty="0">
                <a:latin typeface="Aptos" panose="020B0004020202020204" pitchFamily="34" charset="0"/>
              </a:rPr>
              <a:t>Improve care flow and system performance</a:t>
            </a:r>
          </a:p>
          <a:p>
            <a:pPr fontAlgn="t">
              <a:lnSpc>
                <a:spcPts val="1500"/>
              </a:lnSpc>
            </a:pPr>
            <a:r>
              <a:rPr lang="en-GB" sz="1500" dirty="0">
                <a:latin typeface="Aptos" panose="020B0004020202020204" pitchFamily="34" charset="0"/>
              </a:rPr>
              <a:t>Reduce health inequalities, especially for Core20+ groups</a:t>
            </a:r>
          </a:p>
          <a:p>
            <a:pPr fontAlgn="t">
              <a:lnSpc>
                <a:spcPts val="1500"/>
              </a:lnSpc>
              <a:buNone/>
            </a:pPr>
            <a:endParaRPr lang="en-GB" sz="1500" dirty="0">
              <a:latin typeface="Aptos" panose="020B0004020202020204" pitchFamily="34" charset="0"/>
            </a:endParaRPr>
          </a:p>
          <a:p>
            <a:pPr fontAlgn="t">
              <a:lnSpc>
                <a:spcPts val="1500"/>
              </a:lnSpc>
              <a:buNone/>
            </a:pPr>
            <a:r>
              <a:rPr lang="en-GB" sz="1500" dirty="0">
                <a:latin typeface="Aptos" panose="020B0004020202020204" pitchFamily="34" charset="0"/>
              </a:rPr>
              <a:t>Framing VCSE as </a:t>
            </a:r>
            <a:r>
              <a:rPr lang="en-GB" sz="1500" b="1" dirty="0">
                <a:latin typeface="Aptos" panose="020B0004020202020204" pitchFamily="34" charset="0"/>
              </a:rPr>
              <a:t>essential system infrastructure</a:t>
            </a:r>
            <a:r>
              <a:rPr lang="en-GB" sz="1500" dirty="0">
                <a:latin typeface="Aptos" panose="020B0004020202020204" pitchFamily="34" charset="0"/>
              </a:rPr>
              <a:t>, not marginal or “add‑on” provision.</a:t>
            </a:r>
          </a:p>
          <a:p>
            <a:pPr marL="0" lvl="1" indent="0">
              <a:buNone/>
            </a:pPr>
            <a:endParaRPr lang="en-US" sz="1500" b="1" dirty="0">
              <a:latin typeface="Aptos" panose="020B0004020202020204" pitchFamily="34" charset="0"/>
            </a:endParaRPr>
          </a:p>
        </p:txBody>
      </p:sp>
    </p:spTree>
    <p:extLst>
      <p:ext uri="{BB962C8B-B14F-4D97-AF65-F5344CB8AC3E}">
        <p14:creationId xmlns:p14="http://schemas.microsoft.com/office/powerpoint/2010/main" val="3415770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D0F7-94C4-2171-BF59-BDF9422FF1E4}"/>
              </a:ext>
            </a:extLst>
          </p:cNvPr>
          <p:cNvSpPr>
            <a:spLocks noGrp="1"/>
          </p:cNvSpPr>
          <p:nvPr>
            <p:ph type="title"/>
          </p:nvPr>
        </p:nvSpPr>
        <p:spPr/>
        <p:txBody>
          <a:bodyPr/>
          <a:lstStyle/>
          <a:p>
            <a:r>
              <a:rPr lang="en-US" b="1" dirty="0">
                <a:latin typeface="Aptos" panose="020B0004020202020204" pitchFamily="34" charset="0"/>
              </a:rPr>
              <a:t>Purpose, Scope and Strategic Alignment of the VCSE Asset Map</a:t>
            </a:r>
            <a:endParaRPr lang="en-GB" dirty="0"/>
          </a:p>
        </p:txBody>
      </p:sp>
      <p:pic>
        <p:nvPicPr>
          <p:cNvPr id="9" name="Picture Placeholder 8" descr="Pins and map">
            <a:extLst>
              <a:ext uri="{FF2B5EF4-FFF2-40B4-BE49-F238E27FC236}">
                <a16:creationId xmlns:a16="http://schemas.microsoft.com/office/drawing/2014/main" id="{8FB5B1FA-FC51-42DB-1745-2CF6007626F9}"/>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0249" r="10249"/>
          <a:stretch>
            <a:fillRect/>
          </a:stretch>
        </p:blipFill>
        <p:spPr/>
      </p:pic>
      <p:sp>
        <p:nvSpPr>
          <p:cNvPr id="7" name="Content Placeholder 6">
            <a:extLst>
              <a:ext uri="{FF2B5EF4-FFF2-40B4-BE49-F238E27FC236}">
                <a16:creationId xmlns:a16="http://schemas.microsoft.com/office/drawing/2014/main" id="{63479E2B-6989-6722-D262-324AF3211EA7}"/>
              </a:ext>
            </a:extLst>
          </p:cNvPr>
          <p:cNvSpPr>
            <a:spLocks noGrp="1"/>
          </p:cNvSpPr>
          <p:nvPr>
            <p:ph sz="quarter" idx="14"/>
          </p:nvPr>
        </p:nvSpPr>
        <p:spPr/>
        <p:txBody>
          <a:bodyPr/>
          <a:lstStyle/>
          <a:p>
            <a:pPr fontAlgn="t">
              <a:lnSpc>
                <a:spcPts val="1500"/>
              </a:lnSpc>
              <a:buNone/>
            </a:pPr>
            <a:r>
              <a:rPr lang="en-GB" dirty="0">
                <a:latin typeface="Aptos" panose="020B0004020202020204" pitchFamily="34" charset="0"/>
              </a:rPr>
              <a:t>The spreadsheet catalogues </a:t>
            </a:r>
            <a:r>
              <a:rPr lang="en-GB" b="1" dirty="0">
                <a:latin typeface="Aptos" panose="020B0004020202020204" pitchFamily="34" charset="0"/>
              </a:rPr>
              <a:t>numerous VCSE assets</a:t>
            </a:r>
            <a:r>
              <a:rPr lang="en-GB" dirty="0">
                <a:latin typeface="Aptos" panose="020B0004020202020204" pitchFamily="34" charset="0"/>
              </a:rPr>
              <a:t>, covering:</a:t>
            </a:r>
          </a:p>
          <a:p>
            <a:pPr fontAlgn="t">
              <a:lnSpc>
                <a:spcPts val="1500"/>
              </a:lnSpc>
            </a:pPr>
            <a:r>
              <a:rPr lang="en-GB" dirty="0">
                <a:latin typeface="Aptos" panose="020B0004020202020204" pitchFamily="34" charset="0"/>
              </a:rPr>
              <a:t>Mental health (low‑level support, peer support, SMI, crisis prevention)</a:t>
            </a:r>
          </a:p>
          <a:p>
            <a:pPr fontAlgn="t">
              <a:lnSpc>
                <a:spcPts val="1500"/>
              </a:lnSpc>
            </a:pPr>
            <a:r>
              <a:rPr lang="en-GB" dirty="0">
                <a:latin typeface="Aptos" panose="020B0004020202020204" pitchFamily="34" charset="0"/>
              </a:rPr>
              <a:t>Children, young people and families</a:t>
            </a:r>
          </a:p>
          <a:p>
            <a:pPr fontAlgn="t">
              <a:lnSpc>
                <a:spcPts val="1500"/>
              </a:lnSpc>
            </a:pPr>
            <a:r>
              <a:rPr lang="en-GB" dirty="0">
                <a:latin typeface="Aptos" panose="020B0004020202020204" pitchFamily="34" charset="0"/>
              </a:rPr>
              <a:t>Youth work and positive activities</a:t>
            </a:r>
          </a:p>
          <a:p>
            <a:pPr fontAlgn="t">
              <a:lnSpc>
                <a:spcPts val="1500"/>
              </a:lnSpc>
            </a:pPr>
            <a:r>
              <a:rPr lang="en-GB" dirty="0">
                <a:latin typeface="Aptos" panose="020B0004020202020204" pitchFamily="34" charset="0"/>
              </a:rPr>
              <a:t>Homelessness, housing and rough sleeping</a:t>
            </a:r>
          </a:p>
          <a:p>
            <a:pPr fontAlgn="t">
              <a:lnSpc>
                <a:spcPts val="1500"/>
              </a:lnSpc>
            </a:pPr>
            <a:r>
              <a:rPr lang="en-GB" dirty="0">
                <a:latin typeface="Aptos" panose="020B0004020202020204" pitchFamily="34" charset="0"/>
              </a:rPr>
              <a:t>Domestic abuse and trauma</a:t>
            </a:r>
          </a:p>
          <a:p>
            <a:pPr fontAlgn="t">
              <a:lnSpc>
                <a:spcPts val="1500"/>
              </a:lnSpc>
            </a:pPr>
            <a:r>
              <a:rPr lang="en-GB" dirty="0">
                <a:latin typeface="Aptos" panose="020B0004020202020204" pitchFamily="34" charset="0"/>
              </a:rPr>
              <a:t>Neurodiversity and SEND</a:t>
            </a:r>
          </a:p>
          <a:p>
            <a:pPr fontAlgn="t">
              <a:lnSpc>
                <a:spcPts val="1500"/>
              </a:lnSpc>
            </a:pPr>
            <a:r>
              <a:rPr lang="en-GB" dirty="0">
                <a:latin typeface="Aptos" panose="020B0004020202020204" pitchFamily="34" charset="0"/>
              </a:rPr>
              <a:t>Carers and family support</a:t>
            </a:r>
          </a:p>
          <a:p>
            <a:pPr fontAlgn="t">
              <a:lnSpc>
                <a:spcPts val="1500"/>
              </a:lnSpc>
            </a:pPr>
            <a:r>
              <a:rPr lang="en-GB" dirty="0">
                <a:latin typeface="Aptos" panose="020B0004020202020204" pitchFamily="34" charset="0"/>
              </a:rPr>
              <a:t>Physical activity, green and blue space wellbeing</a:t>
            </a:r>
          </a:p>
          <a:p>
            <a:pPr fontAlgn="t">
              <a:lnSpc>
                <a:spcPts val="1500"/>
              </a:lnSpc>
            </a:pPr>
            <a:r>
              <a:rPr lang="en-GB" dirty="0">
                <a:latin typeface="Aptos" panose="020B0004020202020204" pitchFamily="34" charset="0"/>
              </a:rPr>
              <a:t>Financial wellbeing, food security and poverty relief</a:t>
            </a:r>
          </a:p>
          <a:p>
            <a:pPr fontAlgn="t">
              <a:lnSpc>
                <a:spcPts val="1500"/>
              </a:lnSpc>
            </a:pPr>
            <a:r>
              <a:rPr lang="en-GB" dirty="0">
                <a:latin typeface="Aptos" panose="020B0004020202020204" pitchFamily="34" charset="0"/>
              </a:rPr>
              <a:t>Employment, education and skills</a:t>
            </a:r>
          </a:p>
          <a:p>
            <a:pPr fontAlgn="t">
              <a:lnSpc>
                <a:spcPts val="1500"/>
              </a:lnSpc>
            </a:pPr>
            <a:r>
              <a:rPr lang="en-GB" dirty="0">
                <a:latin typeface="Aptos" panose="020B0004020202020204" pitchFamily="34" charset="0"/>
              </a:rPr>
              <a:t>Faith‑based and community cohesion activity</a:t>
            </a:r>
          </a:p>
          <a:p>
            <a:pPr fontAlgn="t">
              <a:lnSpc>
                <a:spcPts val="1500"/>
              </a:lnSpc>
              <a:buNone/>
            </a:pPr>
            <a:endParaRPr lang="en-GB" dirty="0">
              <a:latin typeface="Aptos" panose="020B0004020202020204" pitchFamily="34" charset="0"/>
            </a:endParaRPr>
          </a:p>
          <a:p>
            <a:pPr fontAlgn="t">
              <a:lnSpc>
                <a:spcPts val="1500"/>
              </a:lnSpc>
              <a:buNone/>
            </a:pPr>
            <a:r>
              <a:rPr lang="en-GB" dirty="0">
                <a:latin typeface="Aptos" panose="020B0004020202020204" pitchFamily="34" charset="0"/>
              </a:rPr>
              <a:t>Provision spans:</a:t>
            </a:r>
          </a:p>
          <a:p>
            <a:pPr fontAlgn="t">
              <a:lnSpc>
                <a:spcPts val="1500"/>
              </a:lnSpc>
            </a:pPr>
            <a:r>
              <a:rPr lang="en-GB" dirty="0">
                <a:latin typeface="Aptos" panose="020B0004020202020204" pitchFamily="34" charset="0"/>
              </a:rPr>
              <a:t>Community hubs, youth centres, and libraries</a:t>
            </a:r>
          </a:p>
          <a:p>
            <a:pPr fontAlgn="t">
              <a:lnSpc>
                <a:spcPts val="1500"/>
              </a:lnSpc>
            </a:pPr>
            <a:r>
              <a:rPr lang="en-GB" dirty="0">
                <a:latin typeface="Aptos" panose="020B0004020202020204" pitchFamily="34" charset="0"/>
              </a:rPr>
              <a:t>Outreach, home‑based and neighbourhood delivery</a:t>
            </a:r>
          </a:p>
          <a:p>
            <a:pPr fontAlgn="t">
              <a:lnSpc>
                <a:spcPts val="1500"/>
              </a:lnSpc>
            </a:pPr>
            <a:r>
              <a:rPr lang="en-GB" dirty="0">
                <a:latin typeface="Aptos" panose="020B0004020202020204" pitchFamily="34" charset="0"/>
              </a:rPr>
              <a:t>Digital, blended and face‑to‑face models</a:t>
            </a:r>
          </a:p>
          <a:p>
            <a:pPr fontAlgn="t">
              <a:lnSpc>
                <a:spcPts val="1500"/>
              </a:lnSpc>
            </a:pPr>
            <a:r>
              <a:rPr lang="en-GB" dirty="0">
                <a:latin typeface="Aptos" panose="020B0004020202020204" pitchFamily="34" charset="0"/>
              </a:rPr>
              <a:t>Statutory‑linked and grassroots organisations</a:t>
            </a:r>
          </a:p>
          <a:p>
            <a:endParaRPr lang="en-GB" dirty="0"/>
          </a:p>
        </p:txBody>
      </p:sp>
    </p:spTree>
    <p:extLst>
      <p:ext uri="{BB962C8B-B14F-4D97-AF65-F5344CB8AC3E}">
        <p14:creationId xmlns:p14="http://schemas.microsoft.com/office/powerpoint/2010/main" val="148219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1C98-ADAD-3114-EE8B-48C9FE67F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638AD-C7F8-4565-C028-9B87FA0F1A35}"/>
              </a:ext>
            </a:extLst>
          </p:cNvPr>
          <p:cNvSpPr>
            <a:spLocks noGrp="1"/>
          </p:cNvSpPr>
          <p:nvPr>
            <p:ph type="title"/>
          </p:nvPr>
        </p:nvSpPr>
        <p:spPr/>
        <p:txBody>
          <a:bodyPr/>
          <a:lstStyle/>
          <a:p>
            <a:r>
              <a:rPr lang="en-US" b="1" dirty="0">
                <a:latin typeface="Aptos" panose="020B0004020202020204" pitchFamily="34" charset="0"/>
              </a:rPr>
              <a:t>Purpose, Scope and Strategic Alignment of the VCSE Asset Map</a:t>
            </a:r>
            <a:endParaRPr lang="en-GB" dirty="0"/>
          </a:p>
        </p:txBody>
      </p:sp>
      <p:pic>
        <p:nvPicPr>
          <p:cNvPr id="9" name="Picture Placeholder 8" descr="Pins and map">
            <a:extLst>
              <a:ext uri="{FF2B5EF4-FFF2-40B4-BE49-F238E27FC236}">
                <a16:creationId xmlns:a16="http://schemas.microsoft.com/office/drawing/2014/main" id="{619F930C-9DF0-D392-9BA0-1217618941D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0249" r="10249"/>
          <a:stretch>
            <a:fillRect/>
          </a:stretch>
        </p:blipFill>
        <p:spPr/>
      </p:pic>
      <p:sp>
        <p:nvSpPr>
          <p:cNvPr id="5" name="Content Placeholder 4">
            <a:extLst>
              <a:ext uri="{FF2B5EF4-FFF2-40B4-BE49-F238E27FC236}">
                <a16:creationId xmlns:a16="http://schemas.microsoft.com/office/drawing/2014/main" id="{61F0AE15-4B9B-A17A-E67A-942118D7CFE5}"/>
              </a:ext>
            </a:extLst>
          </p:cNvPr>
          <p:cNvSpPr>
            <a:spLocks noGrp="1"/>
          </p:cNvSpPr>
          <p:nvPr>
            <p:ph sz="quarter" idx="14"/>
          </p:nvPr>
        </p:nvSpPr>
        <p:spPr/>
        <p:txBody>
          <a:bodyPr/>
          <a:lstStyle/>
          <a:p>
            <a:pPr fontAlgn="t">
              <a:lnSpc>
                <a:spcPts val="1500"/>
              </a:lnSpc>
              <a:buNone/>
            </a:pPr>
            <a:r>
              <a:rPr lang="en-GB" sz="1600" dirty="0">
                <a:latin typeface="Aptos" panose="020B0004020202020204" pitchFamily="34" charset="0"/>
              </a:rPr>
              <a:t>For many assets, the spreadsheet captures detailed operational intelligence, including:</a:t>
            </a:r>
          </a:p>
          <a:p>
            <a:pPr fontAlgn="t">
              <a:lnSpc>
                <a:spcPts val="1500"/>
              </a:lnSpc>
            </a:pPr>
            <a:r>
              <a:rPr lang="en-GB" sz="1600" dirty="0">
                <a:latin typeface="Aptos" panose="020B0004020202020204" pitchFamily="34" charset="0"/>
              </a:rPr>
              <a:t>Eligibility and exclusion criteria</a:t>
            </a:r>
          </a:p>
          <a:p>
            <a:pPr fontAlgn="t">
              <a:lnSpc>
                <a:spcPts val="1500"/>
              </a:lnSpc>
            </a:pPr>
            <a:r>
              <a:rPr lang="en-GB" sz="1600" dirty="0">
                <a:latin typeface="Aptos" panose="020B0004020202020204" pitchFamily="34" charset="0"/>
              </a:rPr>
              <a:t>Referral routes and access methods</a:t>
            </a:r>
          </a:p>
          <a:p>
            <a:pPr fontAlgn="t">
              <a:lnSpc>
                <a:spcPts val="1500"/>
              </a:lnSpc>
            </a:pPr>
            <a:r>
              <a:rPr lang="en-GB" sz="1600" dirty="0">
                <a:latin typeface="Aptos" panose="020B0004020202020204" pitchFamily="34" charset="0"/>
              </a:rPr>
              <a:t>Capacity, throughput and waiting times</a:t>
            </a:r>
          </a:p>
          <a:p>
            <a:pPr fontAlgn="t">
              <a:lnSpc>
                <a:spcPts val="1500"/>
              </a:lnSpc>
            </a:pPr>
            <a:r>
              <a:rPr lang="en-GB" sz="1600" dirty="0">
                <a:latin typeface="Aptos" panose="020B0004020202020204" pitchFamily="34" charset="0"/>
              </a:rPr>
              <a:t>Staffing and safeguarding arrangements</a:t>
            </a:r>
          </a:p>
          <a:p>
            <a:pPr fontAlgn="t">
              <a:lnSpc>
                <a:spcPts val="1500"/>
              </a:lnSpc>
            </a:pPr>
            <a:r>
              <a:rPr lang="en-GB" sz="1600" dirty="0">
                <a:latin typeface="Aptos" panose="020B0004020202020204" pitchFamily="34" charset="0"/>
              </a:rPr>
              <a:t>Accessibility and inclusion considerations</a:t>
            </a:r>
          </a:p>
          <a:p>
            <a:pPr fontAlgn="t">
              <a:lnSpc>
                <a:spcPts val="1500"/>
              </a:lnSpc>
            </a:pPr>
            <a:r>
              <a:rPr lang="en-GB" sz="1600" dirty="0">
                <a:latin typeface="Aptos" panose="020B0004020202020204" pitchFamily="34" charset="0"/>
              </a:rPr>
              <a:t>Outcomes captured and data sharing</a:t>
            </a:r>
          </a:p>
          <a:p>
            <a:pPr fontAlgn="t">
              <a:lnSpc>
                <a:spcPts val="1500"/>
              </a:lnSpc>
            </a:pPr>
            <a:r>
              <a:rPr lang="en-GB" sz="1600" dirty="0">
                <a:latin typeface="Aptos" panose="020B0004020202020204" pitchFamily="34" charset="0"/>
              </a:rPr>
              <a:t>Funding status, sustainability risks and development needs</a:t>
            </a:r>
          </a:p>
          <a:p>
            <a:pPr fontAlgn="t">
              <a:lnSpc>
                <a:spcPts val="1500"/>
              </a:lnSpc>
            </a:pPr>
            <a:r>
              <a:rPr lang="en-GB" sz="1600" dirty="0">
                <a:latin typeface="Aptos" panose="020B0004020202020204" pitchFamily="34" charset="0"/>
              </a:rPr>
              <a:t>Reliability ratings and dependencies</a:t>
            </a:r>
          </a:p>
          <a:p>
            <a:pPr fontAlgn="t">
              <a:lnSpc>
                <a:spcPts val="1500"/>
              </a:lnSpc>
              <a:buNone/>
            </a:pPr>
            <a:endParaRPr lang="en-GB" sz="1600" dirty="0">
              <a:latin typeface="Aptos" panose="020B0004020202020204" pitchFamily="34" charset="0"/>
            </a:endParaRPr>
          </a:p>
          <a:p>
            <a:pPr fontAlgn="t">
              <a:lnSpc>
                <a:spcPts val="1500"/>
              </a:lnSpc>
              <a:buNone/>
            </a:pPr>
            <a:r>
              <a:rPr lang="en-GB" sz="1600" dirty="0">
                <a:latin typeface="Aptos" panose="020B0004020202020204" pitchFamily="34" charset="0"/>
              </a:rPr>
              <a:t>This enables:</a:t>
            </a:r>
          </a:p>
          <a:p>
            <a:pPr fontAlgn="t">
              <a:lnSpc>
                <a:spcPts val="1500"/>
              </a:lnSpc>
            </a:pPr>
            <a:r>
              <a:rPr lang="en-GB" sz="1600" dirty="0">
                <a:latin typeface="Aptos" panose="020B0004020202020204" pitchFamily="34" charset="0"/>
              </a:rPr>
              <a:t>Better commissioning and investment decisions</a:t>
            </a:r>
          </a:p>
          <a:p>
            <a:pPr fontAlgn="t">
              <a:lnSpc>
                <a:spcPts val="1500"/>
              </a:lnSpc>
            </a:pPr>
            <a:r>
              <a:rPr lang="en-GB" sz="1600" dirty="0">
                <a:latin typeface="Aptos" panose="020B0004020202020204" pitchFamily="34" charset="0"/>
              </a:rPr>
              <a:t>Safer navigation and referral</a:t>
            </a:r>
          </a:p>
          <a:p>
            <a:pPr fontAlgn="t">
              <a:lnSpc>
                <a:spcPts val="1500"/>
              </a:lnSpc>
            </a:pPr>
            <a:r>
              <a:rPr lang="en-GB" sz="1600" dirty="0">
                <a:latin typeface="Aptos" panose="020B0004020202020204" pitchFamily="34" charset="0"/>
              </a:rPr>
              <a:t>Identification of gaps, duplication and risk</a:t>
            </a:r>
          </a:p>
          <a:p>
            <a:pPr fontAlgn="t">
              <a:lnSpc>
                <a:spcPts val="1500"/>
              </a:lnSpc>
            </a:pPr>
            <a:r>
              <a:rPr lang="en-GB" sz="1600" dirty="0">
                <a:latin typeface="Aptos" panose="020B0004020202020204" pitchFamily="34" charset="0"/>
              </a:rPr>
              <a:t>Planning for scale, stability and resilience</a:t>
            </a:r>
          </a:p>
          <a:p>
            <a:endParaRPr lang="en-GB" dirty="0"/>
          </a:p>
        </p:txBody>
      </p:sp>
    </p:spTree>
    <p:extLst>
      <p:ext uri="{BB962C8B-B14F-4D97-AF65-F5344CB8AC3E}">
        <p14:creationId xmlns:p14="http://schemas.microsoft.com/office/powerpoint/2010/main" val="410458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DB10-D301-5C50-6C73-688AE9ABDA42}"/>
              </a:ext>
            </a:extLst>
          </p:cNvPr>
          <p:cNvSpPr>
            <a:spLocks noGrp="1"/>
          </p:cNvSpPr>
          <p:nvPr>
            <p:ph type="title"/>
          </p:nvPr>
        </p:nvSpPr>
        <p:spPr>
          <a:xfrm>
            <a:off x="4541264" y="103730"/>
            <a:ext cx="7062472" cy="1105348"/>
          </a:xfrm>
        </p:spPr>
        <p:txBody>
          <a:bodyPr anchor="b">
            <a:normAutofit/>
          </a:bodyPr>
          <a:lstStyle/>
          <a:p>
            <a:r>
              <a:rPr lang="en-US" b="1" dirty="0">
                <a:latin typeface="Aptos" panose="020B0004020202020204" pitchFamily="34" charset="0"/>
              </a:rPr>
              <a:t>What VCSE Organisations Deliver at Neighbourhood Level</a:t>
            </a:r>
          </a:p>
        </p:txBody>
      </p:sp>
      <p:pic>
        <p:nvPicPr>
          <p:cNvPr id="5" name="Content Placeholder 4" descr="Paper illustration of boys and girls silhouettes standing side by side creating a circle over white background">
            <a:extLst>
              <a:ext uri="{FF2B5EF4-FFF2-40B4-BE49-F238E27FC236}">
                <a16:creationId xmlns:a16="http://schemas.microsoft.com/office/drawing/2014/main" id="{78BB0E91-02D2-4AC4-9606-1E48D8513A97}"/>
              </a:ext>
            </a:extLst>
          </p:cNvPr>
          <p:cNvPicPr>
            <a:picLocks noGrp="1" noChangeAspect="1"/>
          </p:cNvPicPr>
          <p:nvPr>
            <p:ph type="pic" sz="quarter" idx="13"/>
          </p:nvPr>
        </p:nvPicPr>
        <p:blipFill>
          <a:blip r:embed="rId3"/>
          <a:srcRect l="20064" r="21319"/>
          <a:stretch>
            <a:fillRect/>
          </a:stretch>
        </p:blipFill>
        <p:spPr>
          <a:xfrm>
            <a:off x="20" y="1"/>
            <a:ext cx="4019910" cy="6858000"/>
          </a:xfrm>
        </p:spPr>
      </p:pic>
      <p:sp>
        <p:nvSpPr>
          <p:cNvPr id="4" name="Content Placeholder 3">
            <a:extLst>
              <a:ext uri="{FF2B5EF4-FFF2-40B4-BE49-F238E27FC236}">
                <a16:creationId xmlns:a16="http://schemas.microsoft.com/office/drawing/2014/main" id="{B594B831-744F-F4B5-7C9A-413A9811E6C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41264" y="1152846"/>
            <a:ext cx="7062472" cy="4768923"/>
          </a:xfrm>
        </p:spPr>
        <p:txBody>
          <a:bodyPr>
            <a:noAutofit/>
          </a:bodyPr>
          <a:lstStyle/>
          <a:p>
            <a:pPr marL="0" indent="0">
              <a:spcBef>
                <a:spcPts val="2500"/>
              </a:spcBef>
              <a:buFont typeface="Arial" panose="020B0604020202020204" pitchFamily="34" charset="0"/>
              <a:buNone/>
            </a:pPr>
            <a:r>
              <a:rPr lang="en-US" sz="1800" b="1" dirty="0">
                <a:latin typeface="Aptos" panose="020B0004020202020204" pitchFamily="34" charset="0"/>
              </a:rPr>
              <a:t>Early Help and Prevention</a:t>
            </a:r>
          </a:p>
          <a:p>
            <a:pPr marL="0" lvl="1" indent="0">
              <a:buFont typeface="Arial" panose="020B0604020202020204" pitchFamily="34" charset="0"/>
              <a:buNone/>
            </a:pPr>
            <a:r>
              <a:rPr lang="en-US" sz="1800" dirty="0">
                <a:latin typeface="Aptos" panose="020B0004020202020204" pitchFamily="34" charset="0"/>
              </a:rPr>
              <a:t>VCSE </a:t>
            </a:r>
            <a:r>
              <a:rPr lang="en-US" sz="1800" dirty="0" err="1">
                <a:latin typeface="Aptos" panose="020B0004020202020204" pitchFamily="34" charset="0"/>
              </a:rPr>
              <a:t>organisations</a:t>
            </a:r>
            <a:r>
              <a:rPr lang="en-US" sz="1800" dirty="0">
                <a:latin typeface="Aptos" panose="020B0004020202020204" pitchFamily="34" charset="0"/>
              </a:rPr>
              <a:t> provide early support like emotional wellbeing, youth work, family aid, and community groups reducing loneliness.</a:t>
            </a:r>
          </a:p>
          <a:p>
            <a:pPr marL="0" indent="0">
              <a:spcBef>
                <a:spcPts val="2500"/>
              </a:spcBef>
              <a:buFont typeface="Arial" panose="020B0604020202020204" pitchFamily="34" charset="0"/>
              <a:buNone/>
            </a:pPr>
            <a:r>
              <a:rPr lang="en-US" sz="1800" b="1" dirty="0">
                <a:latin typeface="Aptos" panose="020B0004020202020204" pitchFamily="34" charset="0"/>
              </a:rPr>
              <a:t>Care Navigation and Demand Management</a:t>
            </a:r>
          </a:p>
          <a:p>
            <a:pPr marL="0" lvl="1" indent="0">
              <a:buFont typeface="Arial" panose="020B0604020202020204" pitchFamily="34" charset="0"/>
              <a:buNone/>
            </a:pPr>
            <a:r>
              <a:rPr lang="en-US" sz="1800" dirty="0">
                <a:latin typeface="Aptos" panose="020B0004020202020204" pitchFamily="34" charset="0"/>
              </a:rPr>
              <a:t>Helping people access the right services timely through social prescribing and hands-on assistance to reduce unnecessary medical visits.</a:t>
            </a:r>
          </a:p>
          <a:p>
            <a:pPr marL="0" indent="0">
              <a:spcBef>
                <a:spcPts val="2500"/>
              </a:spcBef>
              <a:buFont typeface="Arial" panose="020B0604020202020204" pitchFamily="34" charset="0"/>
              <a:buNone/>
            </a:pPr>
            <a:r>
              <a:rPr lang="en-US" sz="1800" b="1" dirty="0">
                <a:latin typeface="Aptos" panose="020B0004020202020204" pitchFamily="34" charset="0"/>
              </a:rPr>
              <a:t>Community-based Care Alternatives</a:t>
            </a:r>
          </a:p>
          <a:p>
            <a:pPr marL="0" lvl="1" indent="0">
              <a:buFont typeface="Arial" panose="020B0604020202020204" pitchFamily="34" charset="0"/>
              <a:buNone/>
            </a:pPr>
            <a:r>
              <a:rPr lang="en-US" sz="1800" dirty="0">
                <a:latin typeface="Aptos" panose="020B0004020202020204" pitchFamily="34" charset="0"/>
              </a:rPr>
              <a:t>Offering peer support, recovery programs, education, and follow-up care that reduce reliance on outpatient and urgent care.</a:t>
            </a:r>
          </a:p>
          <a:p>
            <a:pPr marL="0" indent="0">
              <a:spcBef>
                <a:spcPts val="2500"/>
              </a:spcBef>
              <a:buFont typeface="Arial" panose="020B0604020202020204" pitchFamily="34" charset="0"/>
              <a:buNone/>
            </a:pPr>
            <a:r>
              <a:rPr lang="en-US" sz="1800" b="1" dirty="0">
                <a:latin typeface="Aptos" panose="020B0004020202020204" pitchFamily="34" charset="0"/>
              </a:rPr>
              <a:t>Discharge Support and </a:t>
            </a:r>
            <a:r>
              <a:rPr lang="en-US" sz="1800" b="1" dirty="0" err="1">
                <a:latin typeface="Aptos" panose="020B0004020202020204" pitchFamily="34" charset="0"/>
              </a:rPr>
              <a:t>Reablement</a:t>
            </a:r>
            <a:endParaRPr lang="en-US" sz="1800" b="1" dirty="0">
              <a:latin typeface="Aptos" panose="020B0004020202020204" pitchFamily="34" charset="0"/>
            </a:endParaRPr>
          </a:p>
          <a:p>
            <a:pPr marL="0" lvl="1" indent="0">
              <a:buFont typeface="Arial" panose="020B0604020202020204" pitchFamily="34" charset="0"/>
              <a:buNone/>
            </a:pPr>
            <a:r>
              <a:rPr lang="en-US" sz="1800" dirty="0">
                <a:latin typeface="Aptos" panose="020B0004020202020204" pitchFamily="34" charset="0"/>
              </a:rPr>
              <a:t>Assisting safe home return, rebuilding confidence post-hospital, and supporting carers through varied delivery models.</a:t>
            </a:r>
          </a:p>
        </p:txBody>
      </p:sp>
    </p:spTree>
    <p:extLst>
      <p:ext uri="{BB962C8B-B14F-4D97-AF65-F5344CB8AC3E}">
        <p14:creationId xmlns:p14="http://schemas.microsoft.com/office/powerpoint/2010/main" val="2700191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E75B-B193-C91B-890C-C9D3FDF4536B}"/>
              </a:ext>
            </a:extLst>
          </p:cNvPr>
          <p:cNvSpPr>
            <a:spLocks noGrp="1"/>
          </p:cNvSpPr>
          <p:nvPr>
            <p:ph type="title"/>
          </p:nvPr>
        </p:nvSpPr>
        <p:spPr>
          <a:xfrm>
            <a:off x="457199" y="457200"/>
            <a:ext cx="4482573" cy="1453896"/>
          </a:xfrm>
        </p:spPr>
        <p:txBody>
          <a:bodyPr anchor="t">
            <a:normAutofit/>
          </a:bodyPr>
          <a:lstStyle/>
          <a:p>
            <a:r>
              <a:rPr lang="en-US"/>
              <a:t>System Impact, Outcomes and Why This Matters</a:t>
            </a:r>
          </a:p>
        </p:txBody>
      </p:sp>
      <p:pic>
        <p:nvPicPr>
          <p:cNvPr id="5" name="Content Placeholder 4" descr="Individual circle or globe on a white background made up of small human silhouette figures. Each figure is a different color one would find in a rainbow. Could also symbolize gay pride.">
            <a:extLst>
              <a:ext uri="{FF2B5EF4-FFF2-40B4-BE49-F238E27FC236}">
                <a16:creationId xmlns:a16="http://schemas.microsoft.com/office/drawing/2014/main" id="{63A0643E-1032-4866-A13A-C03BF9D96B7D}"/>
              </a:ext>
            </a:extLst>
          </p:cNvPr>
          <p:cNvPicPr>
            <a:picLocks noGrp="1" noChangeAspect="1"/>
          </p:cNvPicPr>
          <p:nvPr>
            <p:ph type="pic" sz="quarter" idx="13"/>
          </p:nvPr>
        </p:nvPicPr>
        <p:blipFill>
          <a:blip r:embed="rId3"/>
          <a:srcRect l="14715" r="14402" b="3"/>
          <a:stretch>
            <a:fillRect/>
          </a:stretch>
        </p:blipFill>
        <p:spPr>
          <a:xfrm>
            <a:off x="559502" y="1691148"/>
            <a:ext cx="4894778" cy="4609250"/>
          </a:xfrm>
        </p:spPr>
      </p:pic>
      <p:sp>
        <p:nvSpPr>
          <p:cNvPr id="4" name="Content Placeholder 3">
            <a:extLst>
              <a:ext uri="{FF2B5EF4-FFF2-40B4-BE49-F238E27FC236}">
                <a16:creationId xmlns:a16="http://schemas.microsoft.com/office/drawing/2014/main" id="{562CF776-4F49-5F5B-9C66-CD19B9A5098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1704" y="457201"/>
            <a:ext cx="5920222" cy="5875338"/>
          </a:xfrm>
        </p:spPr>
        <p:txBody>
          <a:bodyPr>
            <a:noAutofit/>
          </a:bodyPr>
          <a:lstStyle/>
          <a:p>
            <a:pPr marL="0" indent="0">
              <a:spcBef>
                <a:spcPts val="2500"/>
              </a:spcBef>
              <a:buFont typeface="Arial" panose="020B0604020202020204" pitchFamily="34" charset="0"/>
              <a:buNone/>
            </a:pPr>
            <a:r>
              <a:rPr lang="en-US" sz="1600" b="1" dirty="0">
                <a:latin typeface="Aptos" panose="020B0004020202020204" pitchFamily="34" charset="0"/>
              </a:rPr>
              <a:t>Reducing Healthcare Demand</a:t>
            </a:r>
          </a:p>
          <a:p>
            <a:pPr marL="0" lvl="1" indent="0">
              <a:buFont typeface="Arial" panose="020B0604020202020204" pitchFamily="34" charset="0"/>
              <a:buNone/>
            </a:pPr>
            <a:r>
              <a:rPr lang="en-US" sz="1600" dirty="0">
                <a:latin typeface="Aptos" panose="020B0004020202020204" pitchFamily="34" charset="0"/>
              </a:rPr>
              <a:t>VCSE activities reduce avoidable demand on general practice, outpatient, emergency, and non-elective services by early support and addressing social health drivers.</a:t>
            </a:r>
          </a:p>
          <a:p>
            <a:pPr marL="0" indent="0">
              <a:spcBef>
                <a:spcPts val="2500"/>
              </a:spcBef>
              <a:buFont typeface="Arial" panose="020B0604020202020204" pitchFamily="34" charset="0"/>
              <a:buNone/>
            </a:pPr>
            <a:r>
              <a:rPr lang="en-US" sz="1600" b="1" dirty="0">
                <a:latin typeface="Aptos" panose="020B0004020202020204" pitchFamily="34" charset="0"/>
              </a:rPr>
              <a:t>Improving Patient Flow and Discharge</a:t>
            </a:r>
          </a:p>
          <a:p>
            <a:pPr marL="0" lvl="1" indent="0">
              <a:buFont typeface="Arial" panose="020B0604020202020204" pitchFamily="34" charset="0"/>
              <a:buNone/>
            </a:pPr>
            <a:r>
              <a:rPr lang="en-US" sz="1600" dirty="0">
                <a:latin typeface="Aptos" panose="020B0004020202020204" pitchFamily="34" charset="0"/>
              </a:rPr>
              <a:t>Post-discharge support and </a:t>
            </a:r>
            <a:r>
              <a:rPr lang="en-US" sz="1600" dirty="0" err="1">
                <a:latin typeface="Aptos" panose="020B0004020202020204" pitchFamily="34" charset="0"/>
              </a:rPr>
              <a:t>reablement</a:t>
            </a:r>
            <a:r>
              <a:rPr lang="en-US" sz="1600" dirty="0">
                <a:latin typeface="Aptos" panose="020B0004020202020204" pitchFamily="34" charset="0"/>
              </a:rPr>
              <a:t> services reduce delayed discharges and readmissions, benefiting those with complex or end-of-life needs.</a:t>
            </a:r>
          </a:p>
          <a:p>
            <a:pPr marL="0" indent="0">
              <a:spcBef>
                <a:spcPts val="2500"/>
              </a:spcBef>
              <a:buFont typeface="Arial" panose="020B0604020202020204" pitchFamily="34" charset="0"/>
              <a:buNone/>
            </a:pPr>
            <a:r>
              <a:rPr lang="en-US" sz="1600" b="1" dirty="0">
                <a:latin typeface="Aptos" panose="020B0004020202020204" pitchFamily="34" charset="0"/>
              </a:rPr>
              <a:t>Enhancing Experience and Equity</a:t>
            </a:r>
          </a:p>
          <a:p>
            <a:pPr marL="0" lvl="1" indent="0">
              <a:buFont typeface="Arial" panose="020B0604020202020204" pitchFamily="34" charset="0"/>
              <a:buNone/>
            </a:pPr>
            <a:r>
              <a:rPr lang="en-US" sz="1600" dirty="0">
                <a:latin typeface="Aptos" panose="020B0004020202020204" pitchFamily="34" charset="0"/>
              </a:rPr>
              <a:t>VCSE </a:t>
            </a:r>
            <a:r>
              <a:rPr lang="en-US" sz="1600" dirty="0" err="1">
                <a:latin typeface="Aptos" panose="020B0004020202020204" pitchFamily="34" charset="0"/>
              </a:rPr>
              <a:t>organisations</a:t>
            </a:r>
            <a:r>
              <a:rPr lang="en-US" sz="1600" dirty="0">
                <a:latin typeface="Aptos" panose="020B0004020202020204" pitchFamily="34" charset="0"/>
              </a:rPr>
              <a:t> improve patient trust, engagement, and culturally responsive care, especially for marginalized groups, supporting health equity goals.</a:t>
            </a:r>
          </a:p>
          <a:p>
            <a:pPr marL="0" indent="0">
              <a:spcBef>
                <a:spcPts val="2500"/>
              </a:spcBef>
              <a:buFont typeface="Arial" panose="020B0604020202020204" pitchFamily="34" charset="0"/>
              <a:buNone/>
            </a:pPr>
            <a:r>
              <a:rPr lang="en-US" sz="1600" b="1" dirty="0">
                <a:latin typeface="Aptos" panose="020B0004020202020204" pitchFamily="34" charset="0"/>
              </a:rPr>
              <a:t>Supporting Better Decision-Making</a:t>
            </a:r>
          </a:p>
          <a:p>
            <a:pPr marL="0" lvl="1" indent="0">
              <a:buFont typeface="Arial" panose="020B0604020202020204" pitchFamily="34" charset="0"/>
              <a:buNone/>
            </a:pPr>
            <a:r>
              <a:rPr lang="en-US" sz="1600" dirty="0">
                <a:latin typeface="Aptos" panose="020B0004020202020204" pitchFamily="34" charset="0"/>
              </a:rPr>
              <a:t>Capturing vital operational data helping commissioning, investment, and partnership planning for sustainable healthcare systems.</a:t>
            </a:r>
          </a:p>
        </p:txBody>
      </p:sp>
    </p:spTree>
    <p:extLst>
      <p:ext uri="{BB962C8B-B14F-4D97-AF65-F5344CB8AC3E}">
        <p14:creationId xmlns:p14="http://schemas.microsoft.com/office/powerpoint/2010/main" val="2870360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evel">
  <a:themeElements>
    <a:clrScheme name="Bevel">
      <a:dk1>
        <a:srgbClr val="090909"/>
      </a:dk1>
      <a:lt1>
        <a:sysClr val="window" lastClr="FFFFFF"/>
      </a:lt1>
      <a:dk2>
        <a:srgbClr val="1D1D1D"/>
      </a:dk2>
      <a:lt2>
        <a:srgbClr val="F1F2F3"/>
      </a:lt2>
      <a:accent1>
        <a:srgbClr val="2A38D5"/>
      </a:accent1>
      <a:accent2>
        <a:srgbClr val="F15928"/>
      </a:accent2>
      <a:accent3>
        <a:srgbClr val="00B4E6"/>
      </a:accent3>
      <a:accent4>
        <a:srgbClr val="0372FF"/>
      </a:accent4>
      <a:accent5>
        <a:srgbClr val="9196F3"/>
      </a:accent5>
      <a:accent6>
        <a:srgbClr val="90A0AD"/>
      </a:accent6>
      <a:hlink>
        <a:srgbClr val="F15928"/>
      </a:hlink>
      <a:folHlink>
        <a:srgbClr val="00B4E6"/>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 id="{100FCF00-15B7-4133-8EAA-9E95FFA55C03}" vid="{3D76F99D-2F24-4330-96C8-43722B676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1732</Words>
  <Application>Microsoft Office PowerPoint</Application>
  <PresentationFormat>Widescreen</PresentationFormat>
  <Paragraphs>79</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Bierstadt</vt:lpstr>
      <vt:lpstr>Calibri</vt:lpstr>
      <vt:lpstr>Bevel</vt:lpstr>
      <vt:lpstr>VCSE Mapping Summary: Neighbourhood Assets, Delivery and Impact</vt:lpstr>
      <vt:lpstr>Purpose, Scope and Strategic Alignment of the VCSE Asset Map</vt:lpstr>
      <vt:lpstr>Purpose, Scope and Strategic Alignment of the VCSE Asset Map</vt:lpstr>
      <vt:lpstr>Purpose, Scope and Strategic Alignment of the VCSE Asset Map</vt:lpstr>
      <vt:lpstr>What VCSE Organisations Deliver at Neighbourhood Level</vt:lpstr>
      <vt:lpstr>System Impact, Outcomes and Why This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Simone@ttvs.org.uk</dc:creator>
  <cp:lastModifiedBy>Simone Thompson</cp:lastModifiedBy>
  <cp:revision>4</cp:revision>
  <dcterms:modified xsi:type="dcterms:W3CDTF">2026-04-23T15:43:53Z</dcterms:modified>
</cp:coreProperties>
</file>