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147483315" r:id="rId4"/>
    <p:sldId id="270" r:id="rId5"/>
    <p:sldId id="258" r:id="rId6"/>
    <p:sldId id="259" r:id="rId7"/>
    <p:sldId id="2147483316" r:id="rId8"/>
    <p:sldId id="2147483318" r:id="rId9"/>
    <p:sldId id="2147483319" r:id="rId10"/>
    <p:sldId id="2147483014" r:id="rId11"/>
    <p:sldId id="2145706506" r:id="rId12"/>
    <p:sldId id="2147483320" r:id="rId13"/>
    <p:sldId id="265" r:id="rId14"/>
    <p:sldId id="264" r:id="rId15"/>
    <p:sldId id="263" r:id="rId16"/>
    <p:sldId id="267" r:id="rId17"/>
    <p:sldId id="261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915" autoAdjust="0"/>
  </p:normalViewPr>
  <p:slideViewPr>
    <p:cSldViewPr snapToGrid="0">
      <p:cViewPr varScale="1">
        <p:scale>
          <a:sx n="97" d="100"/>
          <a:sy n="97" d="100"/>
        </p:scale>
        <p:origin x="105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none" spc="0" normalizeH="0" baseline="0">
                <a:solidFill>
                  <a:schemeClr val="dk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/>
              <a:t>Admitted</a:t>
            </a:r>
            <a:r>
              <a:rPr lang="en-US" baseline="0"/>
              <a:t> to hospital trendline</a:t>
            </a:r>
          </a:p>
          <a:p>
            <a:pPr>
              <a:defRPr/>
            </a:pP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none" spc="0" normalizeH="0" baseline="0">
              <a:solidFill>
                <a:schemeClr val="dk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4.3873392939016841E-2"/>
          <c:y val="0.17929827429453149"/>
          <c:w val="0.75506411304838361"/>
          <c:h val="0.75052963316689081"/>
        </c:manualLayout>
      </c:layout>
      <c:barChart>
        <c:barDir val="col"/>
        <c:grouping val="clustered"/>
        <c:varyColors val="0"/>
        <c:ser>
          <c:idx val="5"/>
          <c:order val="5"/>
          <c:tx>
            <c:strRef>
              <c:f>Graphs!$G$2</c:f>
              <c:strCache>
                <c:ptCount val="1"/>
                <c:pt idx="0">
                  <c:v>Admitted</c:v>
                </c:pt>
              </c:strCache>
            </c:strRef>
          </c:tx>
          <c:spPr>
            <a:solidFill>
              <a:schemeClr val="accent6">
                <a:lumMod val="60000"/>
              </a:schemeClr>
            </a:solidFill>
            <a:ln>
              <a:noFill/>
            </a:ln>
            <a:effectLst/>
          </c:spPr>
          <c:invertIfNegative val="0"/>
          <c:trendline>
            <c:spPr>
              <a:ln w="19050" cap="rnd">
                <a:solidFill>
                  <a:schemeClr val="accent6">
                    <a:lumMod val="60000"/>
                  </a:schemeClr>
                </a:solidFill>
              </a:ln>
              <a:effectLst/>
            </c:spPr>
            <c:trendlineType val="linear"/>
            <c:dispRSqr val="0"/>
            <c:dispEq val="0"/>
          </c:trendline>
          <c:cat>
            <c:numRef>
              <c:f>Graphs!$A$3:$A$12</c:f>
              <c:numCache>
                <c:formatCode>mmm\-yy</c:formatCode>
                <c:ptCount val="10"/>
                <c:pt idx="0">
                  <c:v>45658</c:v>
                </c:pt>
                <c:pt idx="1">
                  <c:v>45689</c:v>
                </c:pt>
                <c:pt idx="2">
                  <c:v>45717</c:v>
                </c:pt>
                <c:pt idx="3">
                  <c:v>45748</c:v>
                </c:pt>
                <c:pt idx="4">
                  <c:v>45778</c:v>
                </c:pt>
                <c:pt idx="5">
                  <c:v>45809</c:v>
                </c:pt>
                <c:pt idx="6">
                  <c:v>45839</c:v>
                </c:pt>
                <c:pt idx="7">
                  <c:v>45870</c:v>
                </c:pt>
                <c:pt idx="8">
                  <c:v>45901</c:v>
                </c:pt>
                <c:pt idx="9">
                  <c:v>45931</c:v>
                </c:pt>
              </c:numCache>
            </c:numRef>
          </c:cat>
          <c:val>
            <c:numRef>
              <c:f>Graphs!$G$3:$G$12</c:f>
              <c:numCache>
                <c:formatCode>General</c:formatCode>
                <c:ptCount val="10"/>
                <c:pt idx="0">
                  <c:v>1</c:v>
                </c:pt>
                <c:pt idx="1">
                  <c:v>3</c:v>
                </c:pt>
                <c:pt idx="2">
                  <c:v>0</c:v>
                </c:pt>
                <c:pt idx="3">
                  <c:v>2</c:v>
                </c:pt>
                <c:pt idx="4">
                  <c:v>1</c:v>
                </c:pt>
                <c:pt idx="5">
                  <c:v>3</c:v>
                </c:pt>
                <c:pt idx="6">
                  <c:v>1</c:v>
                </c:pt>
                <c:pt idx="7">
                  <c:v>2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266-429A-BAF5-7C4C70A85D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96167352"/>
        <c:axId val="496164832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Graphs!$B$2</c15:sqref>
                        </c15:formulaRef>
                      </c:ext>
                    </c:extLst>
                    <c:strCache>
                      <c:ptCount val="1"/>
                      <c:pt idx="0">
                        <c:v>Number of deaths</c:v>
                      </c:pt>
                    </c:strCache>
                  </c:strRef>
                </c:tx>
                <c:spPr>
                  <a:solidFill>
                    <a:schemeClr val="accent2"/>
                  </a:solidFill>
                  <a:ln>
                    <a:noFill/>
                  </a:ln>
                  <a:effectLst/>
                </c:spPr>
                <c:invertIfNegative val="0"/>
                <c:cat>
                  <c:numRef>
                    <c:extLst>
                      <c:ext uri="{02D57815-91ED-43cb-92C2-25804820EDAC}">
                        <c15:formulaRef>
                          <c15:sqref>Graphs!$A$3:$A$12</c15:sqref>
                        </c15:formulaRef>
                      </c:ext>
                    </c:extLst>
                    <c:numCache>
                      <c:formatCode>mmm\-yy</c:formatCode>
                      <c:ptCount val="10"/>
                      <c:pt idx="0">
                        <c:v>45658</c:v>
                      </c:pt>
                      <c:pt idx="1">
                        <c:v>45689</c:v>
                      </c:pt>
                      <c:pt idx="2">
                        <c:v>45717</c:v>
                      </c:pt>
                      <c:pt idx="3">
                        <c:v>45748</c:v>
                      </c:pt>
                      <c:pt idx="4">
                        <c:v>45778</c:v>
                      </c:pt>
                      <c:pt idx="5">
                        <c:v>45809</c:v>
                      </c:pt>
                      <c:pt idx="6">
                        <c:v>45839</c:v>
                      </c:pt>
                      <c:pt idx="7">
                        <c:v>45870</c:v>
                      </c:pt>
                      <c:pt idx="8">
                        <c:v>45901</c:v>
                      </c:pt>
                      <c:pt idx="9">
                        <c:v>45931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Graphs!$B$3:$B$12</c15:sqref>
                        </c15:formulaRef>
                      </c:ext>
                    </c:extLst>
                    <c:numCache>
                      <c:formatCode>General</c:formatCode>
                      <c:ptCount val="10"/>
                      <c:pt idx="0">
                        <c:v>9</c:v>
                      </c:pt>
                      <c:pt idx="1">
                        <c:v>9</c:v>
                      </c:pt>
                      <c:pt idx="2">
                        <c:v>5</c:v>
                      </c:pt>
                      <c:pt idx="3">
                        <c:v>4</c:v>
                      </c:pt>
                      <c:pt idx="4">
                        <c:v>6</c:v>
                      </c:pt>
                      <c:pt idx="5">
                        <c:v>3</c:v>
                      </c:pt>
                      <c:pt idx="6">
                        <c:v>3</c:v>
                      </c:pt>
                      <c:pt idx="7">
                        <c:v>7</c:v>
                      </c:pt>
                      <c:pt idx="8">
                        <c:v>5</c:v>
                      </c:pt>
                      <c:pt idx="9">
                        <c:v>2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2-1266-429A-BAF5-7C4C70A85D81}"/>
                  </c:ext>
                </c:extLst>
              </c15:ser>
            </c15:filteredBarSeries>
            <c15:filteredBarSeries>
              <c15:ser>
                <c:idx val="1"/>
                <c:order val="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Graphs!$C$2</c15:sqref>
                        </c15:formulaRef>
                      </c:ext>
                    </c:extLst>
                    <c:strCache>
                      <c:ptCount val="1"/>
                      <c:pt idx="0">
                        <c:v>% ACP</c:v>
                      </c:pt>
                    </c:strCache>
                  </c:strRef>
                </c:tx>
                <c:spPr>
                  <a:solidFill>
                    <a:schemeClr val="accent4"/>
                  </a:solidFill>
                  <a:ln>
                    <a:noFill/>
                  </a:ln>
                  <a:effectLst/>
                </c:spPr>
                <c:invertIfNegative val="0"/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Graphs!$A$3:$A$12</c15:sqref>
                        </c15:formulaRef>
                      </c:ext>
                    </c:extLst>
                    <c:numCache>
                      <c:formatCode>mmm\-yy</c:formatCode>
                      <c:ptCount val="10"/>
                      <c:pt idx="0">
                        <c:v>45658</c:v>
                      </c:pt>
                      <c:pt idx="1">
                        <c:v>45689</c:v>
                      </c:pt>
                      <c:pt idx="2">
                        <c:v>45717</c:v>
                      </c:pt>
                      <c:pt idx="3">
                        <c:v>45748</c:v>
                      </c:pt>
                      <c:pt idx="4">
                        <c:v>45778</c:v>
                      </c:pt>
                      <c:pt idx="5">
                        <c:v>45809</c:v>
                      </c:pt>
                      <c:pt idx="6">
                        <c:v>45839</c:v>
                      </c:pt>
                      <c:pt idx="7">
                        <c:v>45870</c:v>
                      </c:pt>
                      <c:pt idx="8">
                        <c:v>45901</c:v>
                      </c:pt>
                      <c:pt idx="9">
                        <c:v>45931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Graphs!$C$3:$C$12</c15:sqref>
                        </c15:formulaRef>
                      </c:ext>
                    </c:extLst>
                    <c:numCache>
                      <c:formatCode>0%</c:formatCode>
                      <c:ptCount val="10"/>
                      <c:pt idx="0">
                        <c:v>0.44</c:v>
                      </c:pt>
                      <c:pt idx="1">
                        <c:v>0.22</c:v>
                      </c:pt>
                      <c:pt idx="2">
                        <c:v>0.2</c:v>
                      </c:pt>
                      <c:pt idx="3">
                        <c:v>0.86</c:v>
                      </c:pt>
                      <c:pt idx="4">
                        <c:v>0.71</c:v>
                      </c:pt>
                      <c:pt idx="5">
                        <c:v>0.92</c:v>
                      </c:pt>
                      <c:pt idx="6">
                        <c:v>0.82</c:v>
                      </c:pt>
                      <c:pt idx="7">
                        <c:v>0.64</c:v>
                      </c:pt>
                      <c:pt idx="8">
                        <c:v>0.87</c:v>
                      </c:pt>
                      <c:pt idx="9">
                        <c:v>0.8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3-1266-429A-BAF5-7C4C70A85D81}"/>
                  </c:ext>
                </c:extLst>
              </c15:ser>
            </c15:filteredBarSeries>
            <c15:filteredBarSeries>
              <c15:ser>
                <c:idx val="2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Graphs!$D$2</c15:sqref>
                        </c15:formulaRef>
                      </c:ext>
                    </c:extLst>
                    <c:strCache>
                      <c:ptCount val="1"/>
                      <c:pt idx="0">
                        <c:v> Last year of life flag</c:v>
                      </c:pt>
                    </c:strCache>
                  </c:strRef>
                </c:tx>
                <c:spPr>
                  <a:solidFill>
                    <a:schemeClr val="accent6"/>
                  </a:solidFill>
                  <a:ln>
                    <a:noFill/>
                  </a:ln>
                  <a:effectLst/>
                </c:spPr>
                <c:invertIfNegative val="0"/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Graphs!$A$3:$A$12</c15:sqref>
                        </c15:formulaRef>
                      </c:ext>
                    </c:extLst>
                    <c:numCache>
                      <c:formatCode>mmm\-yy</c:formatCode>
                      <c:ptCount val="10"/>
                      <c:pt idx="0">
                        <c:v>45658</c:v>
                      </c:pt>
                      <c:pt idx="1">
                        <c:v>45689</c:v>
                      </c:pt>
                      <c:pt idx="2">
                        <c:v>45717</c:v>
                      </c:pt>
                      <c:pt idx="3">
                        <c:v>45748</c:v>
                      </c:pt>
                      <c:pt idx="4">
                        <c:v>45778</c:v>
                      </c:pt>
                      <c:pt idx="5">
                        <c:v>45809</c:v>
                      </c:pt>
                      <c:pt idx="6">
                        <c:v>45839</c:v>
                      </c:pt>
                      <c:pt idx="7">
                        <c:v>45870</c:v>
                      </c:pt>
                      <c:pt idx="8">
                        <c:v>45901</c:v>
                      </c:pt>
                      <c:pt idx="9">
                        <c:v>45931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Graphs!$D$3:$D$12</c15:sqref>
                        </c15:formulaRef>
                      </c:ext>
                    </c:extLst>
                    <c:numCache>
                      <c:formatCode>General</c:formatCode>
                      <c:ptCount val="10"/>
                      <c:pt idx="0">
                        <c:v>1</c:v>
                      </c:pt>
                      <c:pt idx="1">
                        <c:v>4</c:v>
                      </c:pt>
                      <c:pt idx="2">
                        <c:v>0</c:v>
                      </c:pt>
                      <c:pt idx="3">
                        <c:v>7</c:v>
                      </c:pt>
                      <c:pt idx="4">
                        <c:v>7</c:v>
                      </c:pt>
                      <c:pt idx="5">
                        <c:v>12</c:v>
                      </c:pt>
                      <c:pt idx="6">
                        <c:v>17</c:v>
                      </c:pt>
                      <c:pt idx="7">
                        <c:v>22</c:v>
                      </c:pt>
                      <c:pt idx="8">
                        <c:v>15</c:v>
                      </c:pt>
                      <c:pt idx="9">
                        <c:v>14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4-1266-429A-BAF5-7C4C70A85D81}"/>
                  </c:ext>
                </c:extLst>
              </c15:ser>
            </c15:filteredBarSeries>
            <c15:filteredBarSeries>
              <c15:ser>
                <c:idx val="3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Graphs!$E$2</c15:sqref>
                        </c15:formulaRef>
                      </c:ext>
                    </c:extLst>
                    <c:strCache>
                      <c:ptCount val="1"/>
                      <c:pt idx="0">
                        <c:v>% POC</c:v>
                      </c:pt>
                    </c:strCache>
                  </c:strRef>
                </c:tx>
                <c:spPr>
                  <a:solidFill>
                    <a:schemeClr val="accent2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Graphs!$A$3:$A$12</c15:sqref>
                        </c15:formulaRef>
                      </c:ext>
                    </c:extLst>
                    <c:numCache>
                      <c:formatCode>mmm\-yy</c:formatCode>
                      <c:ptCount val="10"/>
                      <c:pt idx="0">
                        <c:v>45658</c:v>
                      </c:pt>
                      <c:pt idx="1">
                        <c:v>45689</c:v>
                      </c:pt>
                      <c:pt idx="2">
                        <c:v>45717</c:v>
                      </c:pt>
                      <c:pt idx="3">
                        <c:v>45748</c:v>
                      </c:pt>
                      <c:pt idx="4">
                        <c:v>45778</c:v>
                      </c:pt>
                      <c:pt idx="5">
                        <c:v>45809</c:v>
                      </c:pt>
                      <c:pt idx="6">
                        <c:v>45839</c:v>
                      </c:pt>
                      <c:pt idx="7">
                        <c:v>45870</c:v>
                      </c:pt>
                      <c:pt idx="8">
                        <c:v>45901</c:v>
                      </c:pt>
                      <c:pt idx="9">
                        <c:v>45931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Graphs!$E$3:$E$12</c15:sqref>
                        </c15:formulaRef>
                      </c:ext>
                    </c:extLst>
                    <c:numCache>
                      <c:formatCode>0%</c:formatCode>
                      <c:ptCount val="10"/>
                      <c:pt idx="0">
                        <c:v>0.55000000000000004</c:v>
                      </c:pt>
                      <c:pt idx="1">
                        <c:v>0.33</c:v>
                      </c:pt>
                      <c:pt idx="2">
                        <c:v>0.8</c:v>
                      </c:pt>
                      <c:pt idx="3">
                        <c:v>0.5</c:v>
                      </c:pt>
                      <c:pt idx="4">
                        <c:v>0.67</c:v>
                      </c:pt>
                      <c:pt idx="5">
                        <c:v>0.5</c:v>
                      </c:pt>
                      <c:pt idx="6">
                        <c:v>0.67</c:v>
                      </c:pt>
                      <c:pt idx="7">
                        <c:v>0.71</c:v>
                      </c:pt>
                      <c:pt idx="8">
                        <c:v>0.8</c:v>
                      </c:pt>
                      <c:pt idx="9">
                        <c:v>0.67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5-1266-429A-BAF5-7C4C70A85D81}"/>
                  </c:ext>
                </c:extLst>
              </c15:ser>
            </c15:filteredBarSeries>
            <c15:filteredBarSeries>
              <c15:ser>
                <c:idx val="4"/>
                <c:order val="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Graphs!$F$2</c15:sqref>
                        </c15:formulaRef>
                      </c:ext>
                    </c:extLst>
                    <c:strCache>
                      <c:ptCount val="1"/>
                      <c:pt idx="0">
                        <c:v>Admission avoidance action taken</c:v>
                      </c:pt>
                    </c:strCache>
                  </c:strRef>
                </c:tx>
                <c:spPr>
                  <a:solidFill>
                    <a:schemeClr val="accent4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Graphs!$A$3:$A$12</c15:sqref>
                        </c15:formulaRef>
                      </c:ext>
                    </c:extLst>
                    <c:numCache>
                      <c:formatCode>mmm\-yy</c:formatCode>
                      <c:ptCount val="10"/>
                      <c:pt idx="0">
                        <c:v>45658</c:v>
                      </c:pt>
                      <c:pt idx="1">
                        <c:v>45689</c:v>
                      </c:pt>
                      <c:pt idx="2">
                        <c:v>45717</c:v>
                      </c:pt>
                      <c:pt idx="3">
                        <c:v>45748</c:v>
                      </c:pt>
                      <c:pt idx="4">
                        <c:v>45778</c:v>
                      </c:pt>
                      <c:pt idx="5">
                        <c:v>45809</c:v>
                      </c:pt>
                      <c:pt idx="6">
                        <c:v>45839</c:v>
                      </c:pt>
                      <c:pt idx="7">
                        <c:v>45870</c:v>
                      </c:pt>
                      <c:pt idx="8">
                        <c:v>45901</c:v>
                      </c:pt>
                      <c:pt idx="9">
                        <c:v>45931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Graphs!$F$3:$F$12</c15:sqref>
                        </c15:formulaRef>
                      </c:ext>
                    </c:extLst>
                    <c:numCache>
                      <c:formatCode>0</c:formatCode>
                      <c:ptCount val="10"/>
                      <c:pt idx="0">
                        <c:v>1</c:v>
                      </c:pt>
                      <c:pt idx="1">
                        <c:v>1</c:v>
                      </c:pt>
                      <c:pt idx="2">
                        <c:v>0</c:v>
                      </c:pt>
                      <c:pt idx="3">
                        <c:v>3</c:v>
                      </c:pt>
                      <c:pt idx="4">
                        <c:v>1</c:v>
                      </c:pt>
                      <c:pt idx="5" formatCode="General">
                        <c:v>2</c:v>
                      </c:pt>
                      <c:pt idx="6" formatCode="General">
                        <c:v>1</c:v>
                      </c:pt>
                      <c:pt idx="7">
                        <c:v>0</c:v>
                      </c:pt>
                      <c:pt idx="8">
                        <c:v>0</c:v>
                      </c:pt>
                      <c:pt idx="9">
                        <c:v>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6-1266-429A-BAF5-7C4C70A85D81}"/>
                  </c:ext>
                </c:extLst>
              </c15:ser>
            </c15:filteredBarSeries>
            <c15:filteredBarSeries>
              <c15:ser>
                <c:idx val="6"/>
                <c:order val="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Graphs!$H$2</c15:sqref>
                        </c15:formulaRef>
                      </c:ext>
                    </c:extLst>
                    <c:strCache>
                      <c:ptCount val="1"/>
                      <c:pt idx="0">
                        <c:v>** Died in hospital </c:v>
                      </c:pt>
                    </c:strCache>
                  </c:strRef>
                </c:tx>
                <c:spPr>
                  <a:solidFill>
                    <a:schemeClr val="accent2">
                      <a:lumMod val="80000"/>
                      <a:lumOff val="2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Graphs!$A$3:$A$12</c15:sqref>
                        </c15:formulaRef>
                      </c:ext>
                    </c:extLst>
                    <c:numCache>
                      <c:formatCode>mmm\-yy</c:formatCode>
                      <c:ptCount val="10"/>
                      <c:pt idx="0">
                        <c:v>45658</c:v>
                      </c:pt>
                      <c:pt idx="1">
                        <c:v>45689</c:v>
                      </c:pt>
                      <c:pt idx="2">
                        <c:v>45717</c:v>
                      </c:pt>
                      <c:pt idx="3">
                        <c:v>45748</c:v>
                      </c:pt>
                      <c:pt idx="4">
                        <c:v>45778</c:v>
                      </c:pt>
                      <c:pt idx="5">
                        <c:v>45809</c:v>
                      </c:pt>
                      <c:pt idx="6">
                        <c:v>45839</c:v>
                      </c:pt>
                      <c:pt idx="7">
                        <c:v>45870</c:v>
                      </c:pt>
                      <c:pt idx="8">
                        <c:v>45901</c:v>
                      </c:pt>
                      <c:pt idx="9">
                        <c:v>45931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Graphs!$H$3:$H$12</c15:sqref>
                        </c15:formulaRef>
                      </c:ext>
                    </c:extLst>
                    <c:numCache>
                      <c:formatCode>General</c:formatCode>
                      <c:ptCount val="10"/>
                      <c:pt idx="0">
                        <c:v>1</c:v>
                      </c:pt>
                      <c:pt idx="1">
                        <c:v>3</c:v>
                      </c:pt>
                      <c:pt idx="2">
                        <c:v>3</c:v>
                      </c:pt>
                      <c:pt idx="3">
                        <c:v>1</c:v>
                      </c:pt>
                      <c:pt idx="4">
                        <c:v>3</c:v>
                      </c:pt>
                      <c:pt idx="5">
                        <c:v>1</c:v>
                      </c:pt>
                      <c:pt idx="6">
                        <c:v>0</c:v>
                      </c:pt>
                      <c:pt idx="7">
                        <c:v>0</c:v>
                      </c:pt>
                      <c:pt idx="8">
                        <c:v>0</c:v>
                      </c:pt>
                      <c:pt idx="9">
                        <c:v>1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7-1266-429A-BAF5-7C4C70A85D81}"/>
                  </c:ext>
                </c:extLst>
              </c15:ser>
            </c15:filteredBarSeries>
          </c:ext>
        </c:extLst>
      </c:barChart>
      <c:dateAx>
        <c:axId val="496167352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6164832"/>
        <c:crosses val="autoZero"/>
        <c:auto val="1"/>
        <c:lblOffset val="100"/>
        <c:baseTimeUnit val="months"/>
      </c:dateAx>
      <c:valAx>
        <c:axId val="4961648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6167352"/>
        <c:crosses val="autoZero"/>
        <c:crossBetween val="between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none" spc="0" normalizeH="0" baseline="0">
                <a:solidFill>
                  <a:schemeClr val="dk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/>
              <a:t>Admission avoidance trendline</a:t>
            </a:r>
          </a:p>
        </c:rich>
      </c:tx>
      <c:layout>
        <c:manualLayout>
          <c:xMode val="edge"/>
          <c:yMode val="edge"/>
          <c:x val="0.12088117337594619"/>
          <c:y val="2.294625926136326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none" spc="0" normalizeH="0" baseline="0">
              <a:solidFill>
                <a:schemeClr val="dk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4"/>
          <c:order val="4"/>
          <c:tx>
            <c:strRef>
              <c:f>Graphs!$F$2</c:f>
              <c:strCache>
                <c:ptCount val="1"/>
                <c:pt idx="0">
                  <c:v>Admission avoidance action taken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trendline>
            <c:spPr>
              <a:ln w="19050" cap="rnd">
                <a:solidFill>
                  <a:schemeClr val="accent5"/>
                </a:solidFill>
              </a:ln>
              <a:effectLst/>
            </c:spPr>
            <c:trendlineType val="linear"/>
            <c:dispRSqr val="0"/>
            <c:dispEq val="0"/>
          </c:trendline>
          <c:cat>
            <c:numRef>
              <c:f>Graphs!$A$3:$A$12</c:f>
              <c:numCache>
                <c:formatCode>mmm\-yy</c:formatCode>
                <c:ptCount val="10"/>
                <c:pt idx="0">
                  <c:v>45658</c:v>
                </c:pt>
                <c:pt idx="1">
                  <c:v>45689</c:v>
                </c:pt>
                <c:pt idx="2">
                  <c:v>45717</c:v>
                </c:pt>
                <c:pt idx="3">
                  <c:v>45748</c:v>
                </c:pt>
                <c:pt idx="4">
                  <c:v>45778</c:v>
                </c:pt>
                <c:pt idx="5">
                  <c:v>45809</c:v>
                </c:pt>
                <c:pt idx="6">
                  <c:v>45839</c:v>
                </c:pt>
                <c:pt idx="7">
                  <c:v>45870</c:v>
                </c:pt>
                <c:pt idx="8">
                  <c:v>45901</c:v>
                </c:pt>
                <c:pt idx="9">
                  <c:v>45931</c:v>
                </c:pt>
              </c:numCache>
            </c:numRef>
          </c:cat>
          <c:val>
            <c:numRef>
              <c:f>Graphs!$F$3:$F$12</c:f>
              <c:numCache>
                <c:formatCode>0</c:formatCode>
                <c:ptCount val="10"/>
                <c:pt idx="0">
                  <c:v>1</c:v>
                </c:pt>
                <c:pt idx="1">
                  <c:v>1</c:v>
                </c:pt>
                <c:pt idx="2">
                  <c:v>0</c:v>
                </c:pt>
                <c:pt idx="3">
                  <c:v>3</c:v>
                </c:pt>
                <c:pt idx="4">
                  <c:v>1</c:v>
                </c:pt>
                <c:pt idx="5" formatCode="General">
                  <c:v>2</c:v>
                </c:pt>
                <c:pt idx="6" formatCode="General">
                  <c:v>1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818-4DC2-9A3A-66AF97A93F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67"/>
        <c:overlap val="-43"/>
        <c:axId val="496167352"/>
        <c:axId val="496164832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Graphs!$B$2</c15:sqref>
                        </c15:formulaRef>
                      </c:ext>
                    </c:extLst>
                    <c:strCache>
                      <c:ptCount val="1"/>
                      <c:pt idx="0">
                        <c:v>Number of deaths</c:v>
                      </c:pt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cat>
                  <c:numRef>
                    <c:extLst>
                      <c:ext uri="{02D57815-91ED-43cb-92C2-25804820EDAC}">
                        <c15:formulaRef>
                          <c15:sqref>Graphs!$A$3:$A$12</c15:sqref>
                        </c15:formulaRef>
                      </c:ext>
                    </c:extLst>
                    <c:numCache>
                      <c:formatCode>mmm\-yy</c:formatCode>
                      <c:ptCount val="10"/>
                      <c:pt idx="0">
                        <c:v>45658</c:v>
                      </c:pt>
                      <c:pt idx="1">
                        <c:v>45689</c:v>
                      </c:pt>
                      <c:pt idx="2">
                        <c:v>45717</c:v>
                      </c:pt>
                      <c:pt idx="3">
                        <c:v>45748</c:v>
                      </c:pt>
                      <c:pt idx="4">
                        <c:v>45778</c:v>
                      </c:pt>
                      <c:pt idx="5">
                        <c:v>45809</c:v>
                      </c:pt>
                      <c:pt idx="6">
                        <c:v>45839</c:v>
                      </c:pt>
                      <c:pt idx="7">
                        <c:v>45870</c:v>
                      </c:pt>
                      <c:pt idx="8">
                        <c:v>45901</c:v>
                      </c:pt>
                      <c:pt idx="9">
                        <c:v>45931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Graphs!$B$3:$B$12</c15:sqref>
                        </c15:formulaRef>
                      </c:ext>
                    </c:extLst>
                    <c:numCache>
                      <c:formatCode>General</c:formatCode>
                      <c:ptCount val="10"/>
                      <c:pt idx="0">
                        <c:v>9</c:v>
                      </c:pt>
                      <c:pt idx="1">
                        <c:v>9</c:v>
                      </c:pt>
                      <c:pt idx="2">
                        <c:v>5</c:v>
                      </c:pt>
                      <c:pt idx="3">
                        <c:v>4</c:v>
                      </c:pt>
                      <c:pt idx="4">
                        <c:v>6</c:v>
                      </c:pt>
                      <c:pt idx="5">
                        <c:v>3</c:v>
                      </c:pt>
                      <c:pt idx="6">
                        <c:v>3</c:v>
                      </c:pt>
                      <c:pt idx="7">
                        <c:v>7</c:v>
                      </c:pt>
                      <c:pt idx="8">
                        <c:v>5</c:v>
                      </c:pt>
                      <c:pt idx="9">
                        <c:v>2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2-0818-4DC2-9A3A-66AF97A93FDA}"/>
                  </c:ext>
                </c:extLst>
              </c15:ser>
            </c15:filteredBarSeries>
            <c15:filteredBarSeries>
              <c15:ser>
                <c:idx val="1"/>
                <c:order val="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Graphs!$C$2</c15:sqref>
                        </c15:formulaRef>
                      </c:ext>
                    </c:extLst>
                    <c:strCache>
                      <c:ptCount val="1"/>
                      <c:pt idx="0">
                        <c:v>% ACP</c:v>
                      </c:pt>
                    </c:strCache>
                  </c:strRef>
                </c:tx>
                <c:spPr>
                  <a:solidFill>
                    <a:schemeClr val="accent2"/>
                  </a:solidFill>
                  <a:ln>
                    <a:noFill/>
                  </a:ln>
                  <a:effectLst/>
                </c:spPr>
                <c:invertIfNegative val="0"/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Graphs!$A$3:$A$12</c15:sqref>
                        </c15:formulaRef>
                      </c:ext>
                    </c:extLst>
                    <c:numCache>
                      <c:formatCode>mmm\-yy</c:formatCode>
                      <c:ptCount val="10"/>
                      <c:pt idx="0">
                        <c:v>45658</c:v>
                      </c:pt>
                      <c:pt idx="1">
                        <c:v>45689</c:v>
                      </c:pt>
                      <c:pt idx="2">
                        <c:v>45717</c:v>
                      </c:pt>
                      <c:pt idx="3">
                        <c:v>45748</c:v>
                      </c:pt>
                      <c:pt idx="4">
                        <c:v>45778</c:v>
                      </c:pt>
                      <c:pt idx="5">
                        <c:v>45809</c:v>
                      </c:pt>
                      <c:pt idx="6">
                        <c:v>45839</c:v>
                      </c:pt>
                      <c:pt idx="7">
                        <c:v>45870</c:v>
                      </c:pt>
                      <c:pt idx="8">
                        <c:v>45901</c:v>
                      </c:pt>
                      <c:pt idx="9">
                        <c:v>45931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Graphs!$C$3:$C$12</c15:sqref>
                        </c15:formulaRef>
                      </c:ext>
                    </c:extLst>
                    <c:numCache>
                      <c:formatCode>0%</c:formatCode>
                      <c:ptCount val="10"/>
                      <c:pt idx="0">
                        <c:v>0.44</c:v>
                      </c:pt>
                      <c:pt idx="1">
                        <c:v>0.22</c:v>
                      </c:pt>
                      <c:pt idx="2">
                        <c:v>0.2</c:v>
                      </c:pt>
                      <c:pt idx="3">
                        <c:v>0.86</c:v>
                      </c:pt>
                      <c:pt idx="4">
                        <c:v>0.71</c:v>
                      </c:pt>
                      <c:pt idx="5">
                        <c:v>0.92</c:v>
                      </c:pt>
                      <c:pt idx="6">
                        <c:v>0.82</c:v>
                      </c:pt>
                      <c:pt idx="7">
                        <c:v>0.64</c:v>
                      </c:pt>
                      <c:pt idx="8">
                        <c:v>0.87</c:v>
                      </c:pt>
                      <c:pt idx="9">
                        <c:v>0.8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3-0818-4DC2-9A3A-66AF97A93FDA}"/>
                  </c:ext>
                </c:extLst>
              </c15:ser>
            </c15:filteredBarSeries>
            <c15:filteredBarSeries>
              <c15:ser>
                <c:idx val="2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Graphs!$D$2</c15:sqref>
                        </c15:formulaRef>
                      </c:ext>
                    </c:extLst>
                    <c:strCache>
                      <c:ptCount val="1"/>
                      <c:pt idx="0">
                        <c:v> Last year of life flag</c:v>
                      </c:pt>
                    </c:strCache>
                  </c:strRef>
                </c:tx>
                <c:spPr>
                  <a:solidFill>
                    <a:schemeClr val="accent3"/>
                  </a:solidFill>
                  <a:ln>
                    <a:noFill/>
                  </a:ln>
                  <a:effectLst/>
                </c:spPr>
                <c:invertIfNegative val="0"/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Graphs!$A$3:$A$12</c15:sqref>
                        </c15:formulaRef>
                      </c:ext>
                    </c:extLst>
                    <c:numCache>
                      <c:formatCode>mmm\-yy</c:formatCode>
                      <c:ptCount val="10"/>
                      <c:pt idx="0">
                        <c:v>45658</c:v>
                      </c:pt>
                      <c:pt idx="1">
                        <c:v>45689</c:v>
                      </c:pt>
                      <c:pt idx="2">
                        <c:v>45717</c:v>
                      </c:pt>
                      <c:pt idx="3">
                        <c:v>45748</c:v>
                      </c:pt>
                      <c:pt idx="4">
                        <c:v>45778</c:v>
                      </c:pt>
                      <c:pt idx="5">
                        <c:v>45809</c:v>
                      </c:pt>
                      <c:pt idx="6">
                        <c:v>45839</c:v>
                      </c:pt>
                      <c:pt idx="7">
                        <c:v>45870</c:v>
                      </c:pt>
                      <c:pt idx="8">
                        <c:v>45901</c:v>
                      </c:pt>
                      <c:pt idx="9">
                        <c:v>45931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Graphs!$D$3:$D$12</c15:sqref>
                        </c15:formulaRef>
                      </c:ext>
                    </c:extLst>
                    <c:numCache>
                      <c:formatCode>General</c:formatCode>
                      <c:ptCount val="10"/>
                      <c:pt idx="0">
                        <c:v>1</c:v>
                      </c:pt>
                      <c:pt idx="1">
                        <c:v>4</c:v>
                      </c:pt>
                      <c:pt idx="2">
                        <c:v>0</c:v>
                      </c:pt>
                      <c:pt idx="3">
                        <c:v>7</c:v>
                      </c:pt>
                      <c:pt idx="4">
                        <c:v>7</c:v>
                      </c:pt>
                      <c:pt idx="5">
                        <c:v>12</c:v>
                      </c:pt>
                      <c:pt idx="6">
                        <c:v>17</c:v>
                      </c:pt>
                      <c:pt idx="7">
                        <c:v>22</c:v>
                      </c:pt>
                      <c:pt idx="8">
                        <c:v>15</c:v>
                      </c:pt>
                      <c:pt idx="9">
                        <c:v>14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4-0818-4DC2-9A3A-66AF97A93FDA}"/>
                  </c:ext>
                </c:extLst>
              </c15:ser>
            </c15:filteredBarSeries>
            <c15:filteredBarSeries>
              <c15:ser>
                <c:idx val="3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Graphs!$E$2</c15:sqref>
                        </c15:formulaRef>
                      </c:ext>
                    </c:extLst>
                    <c:strCache>
                      <c:ptCount val="1"/>
                      <c:pt idx="0">
                        <c:v>% POC</c:v>
                      </c:pt>
                    </c:strCache>
                  </c:strRef>
                </c:tx>
                <c:spPr>
                  <a:solidFill>
                    <a:schemeClr val="accent4"/>
                  </a:solidFill>
                  <a:ln>
                    <a:noFill/>
                  </a:ln>
                  <a:effectLst/>
                </c:spPr>
                <c:invertIfNegative val="0"/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Graphs!$A$3:$A$12</c15:sqref>
                        </c15:formulaRef>
                      </c:ext>
                    </c:extLst>
                    <c:numCache>
                      <c:formatCode>mmm\-yy</c:formatCode>
                      <c:ptCount val="10"/>
                      <c:pt idx="0">
                        <c:v>45658</c:v>
                      </c:pt>
                      <c:pt idx="1">
                        <c:v>45689</c:v>
                      </c:pt>
                      <c:pt idx="2">
                        <c:v>45717</c:v>
                      </c:pt>
                      <c:pt idx="3">
                        <c:v>45748</c:v>
                      </c:pt>
                      <c:pt idx="4">
                        <c:v>45778</c:v>
                      </c:pt>
                      <c:pt idx="5">
                        <c:v>45809</c:v>
                      </c:pt>
                      <c:pt idx="6">
                        <c:v>45839</c:v>
                      </c:pt>
                      <c:pt idx="7">
                        <c:v>45870</c:v>
                      </c:pt>
                      <c:pt idx="8">
                        <c:v>45901</c:v>
                      </c:pt>
                      <c:pt idx="9">
                        <c:v>45931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Graphs!$E$3:$E$12</c15:sqref>
                        </c15:formulaRef>
                      </c:ext>
                    </c:extLst>
                    <c:numCache>
                      <c:formatCode>0%</c:formatCode>
                      <c:ptCount val="10"/>
                      <c:pt idx="0">
                        <c:v>0.55000000000000004</c:v>
                      </c:pt>
                      <c:pt idx="1">
                        <c:v>0.33</c:v>
                      </c:pt>
                      <c:pt idx="2">
                        <c:v>0.8</c:v>
                      </c:pt>
                      <c:pt idx="3">
                        <c:v>0.5</c:v>
                      </c:pt>
                      <c:pt idx="4">
                        <c:v>0.67</c:v>
                      </c:pt>
                      <c:pt idx="5">
                        <c:v>0.5</c:v>
                      </c:pt>
                      <c:pt idx="6">
                        <c:v>0.67</c:v>
                      </c:pt>
                      <c:pt idx="7">
                        <c:v>0.71</c:v>
                      </c:pt>
                      <c:pt idx="8">
                        <c:v>0.8</c:v>
                      </c:pt>
                      <c:pt idx="9">
                        <c:v>0.67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5-0818-4DC2-9A3A-66AF97A93FDA}"/>
                  </c:ext>
                </c:extLst>
              </c15:ser>
            </c15:filteredBarSeries>
            <c15:filteredBarSeries>
              <c15:ser>
                <c:idx val="5"/>
                <c:order val="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Graphs!$G$2</c15:sqref>
                        </c15:formulaRef>
                      </c:ext>
                    </c:extLst>
                    <c:strCache>
                      <c:ptCount val="1"/>
                      <c:pt idx="0">
                        <c:v>Admitted</c:v>
                      </c:pt>
                    </c:strCache>
                  </c:strRef>
                </c:tx>
                <c:spPr>
                  <a:solidFill>
                    <a:schemeClr val="accent6"/>
                  </a:solidFill>
                  <a:ln>
                    <a:noFill/>
                  </a:ln>
                  <a:effectLst/>
                </c:spPr>
                <c:invertIfNegative val="0"/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Graphs!$A$3:$A$12</c15:sqref>
                        </c15:formulaRef>
                      </c:ext>
                    </c:extLst>
                    <c:numCache>
                      <c:formatCode>mmm\-yy</c:formatCode>
                      <c:ptCount val="10"/>
                      <c:pt idx="0">
                        <c:v>45658</c:v>
                      </c:pt>
                      <c:pt idx="1">
                        <c:v>45689</c:v>
                      </c:pt>
                      <c:pt idx="2">
                        <c:v>45717</c:v>
                      </c:pt>
                      <c:pt idx="3">
                        <c:v>45748</c:v>
                      </c:pt>
                      <c:pt idx="4">
                        <c:v>45778</c:v>
                      </c:pt>
                      <c:pt idx="5">
                        <c:v>45809</c:v>
                      </c:pt>
                      <c:pt idx="6">
                        <c:v>45839</c:v>
                      </c:pt>
                      <c:pt idx="7">
                        <c:v>45870</c:v>
                      </c:pt>
                      <c:pt idx="8">
                        <c:v>45901</c:v>
                      </c:pt>
                      <c:pt idx="9">
                        <c:v>45931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Graphs!$G$3:$G$12</c15:sqref>
                        </c15:formulaRef>
                      </c:ext>
                    </c:extLst>
                    <c:numCache>
                      <c:formatCode>General</c:formatCode>
                      <c:ptCount val="10"/>
                      <c:pt idx="0">
                        <c:v>1</c:v>
                      </c:pt>
                      <c:pt idx="1">
                        <c:v>3</c:v>
                      </c:pt>
                      <c:pt idx="2">
                        <c:v>0</c:v>
                      </c:pt>
                      <c:pt idx="3">
                        <c:v>2</c:v>
                      </c:pt>
                      <c:pt idx="4">
                        <c:v>1</c:v>
                      </c:pt>
                      <c:pt idx="5">
                        <c:v>3</c:v>
                      </c:pt>
                      <c:pt idx="6">
                        <c:v>1</c:v>
                      </c:pt>
                      <c:pt idx="7">
                        <c:v>2</c:v>
                      </c:pt>
                      <c:pt idx="8">
                        <c:v>1</c:v>
                      </c:pt>
                      <c:pt idx="9">
                        <c:v>1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6-0818-4DC2-9A3A-66AF97A93FDA}"/>
                  </c:ext>
                </c:extLst>
              </c15:ser>
            </c15:filteredBarSeries>
            <c15:filteredBarSeries>
              <c15:ser>
                <c:idx val="6"/>
                <c:order val="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Graphs!$H$2</c15:sqref>
                        </c15:formulaRef>
                      </c:ext>
                    </c:extLst>
                    <c:strCache>
                      <c:ptCount val="1"/>
                      <c:pt idx="0">
                        <c:v>** Died in hospital </c:v>
                      </c:pt>
                    </c:strCache>
                  </c:strRef>
                </c:tx>
                <c:spPr>
                  <a:solidFill>
                    <a:schemeClr val="accent1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Graphs!$A$3:$A$12</c15:sqref>
                        </c15:formulaRef>
                      </c:ext>
                    </c:extLst>
                    <c:numCache>
                      <c:formatCode>mmm\-yy</c:formatCode>
                      <c:ptCount val="10"/>
                      <c:pt idx="0">
                        <c:v>45658</c:v>
                      </c:pt>
                      <c:pt idx="1">
                        <c:v>45689</c:v>
                      </c:pt>
                      <c:pt idx="2">
                        <c:v>45717</c:v>
                      </c:pt>
                      <c:pt idx="3">
                        <c:v>45748</c:v>
                      </c:pt>
                      <c:pt idx="4">
                        <c:v>45778</c:v>
                      </c:pt>
                      <c:pt idx="5">
                        <c:v>45809</c:v>
                      </c:pt>
                      <c:pt idx="6">
                        <c:v>45839</c:v>
                      </c:pt>
                      <c:pt idx="7">
                        <c:v>45870</c:v>
                      </c:pt>
                      <c:pt idx="8">
                        <c:v>45901</c:v>
                      </c:pt>
                      <c:pt idx="9">
                        <c:v>45931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Graphs!$H$3:$H$12</c15:sqref>
                        </c15:formulaRef>
                      </c:ext>
                    </c:extLst>
                    <c:numCache>
                      <c:formatCode>General</c:formatCode>
                      <c:ptCount val="10"/>
                      <c:pt idx="0">
                        <c:v>1</c:v>
                      </c:pt>
                      <c:pt idx="1">
                        <c:v>3</c:v>
                      </c:pt>
                      <c:pt idx="2">
                        <c:v>3</c:v>
                      </c:pt>
                      <c:pt idx="3">
                        <c:v>1</c:v>
                      </c:pt>
                      <c:pt idx="4">
                        <c:v>3</c:v>
                      </c:pt>
                      <c:pt idx="5">
                        <c:v>1</c:v>
                      </c:pt>
                      <c:pt idx="6">
                        <c:v>0</c:v>
                      </c:pt>
                      <c:pt idx="7">
                        <c:v>0</c:v>
                      </c:pt>
                      <c:pt idx="8">
                        <c:v>0</c:v>
                      </c:pt>
                      <c:pt idx="9">
                        <c:v>1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7-0818-4DC2-9A3A-66AF97A93FDA}"/>
                  </c:ext>
                </c:extLst>
              </c15:ser>
            </c15:filteredBarSeries>
          </c:ext>
        </c:extLst>
      </c:barChart>
      <c:dateAx>
        <c:axId val="496167352"/>
        <c:scaling>
          <c:orientation val="minMax"/>
        </c:scaling>
        <c:delete val="0"/>
        <c:axPos val="b"/>
        <c:numFmt formatCode="mmm\-yy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6164832"/>
        <c:crosses val="autoZero"/>
        <c:auto val="1"/>
        <c:lblOffset val="100"/>
        <c:baseTimeUnit val="months"/>
      </c:dateAx>
      <c:valAx>
        <c:axId val="4961648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6167352"/>
        <c:crosses val="autoZero"/>
        <c:crossBetween val="between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none" spc="0" normalizeH="0" baseline="0">
                <a:solidFill>
                  <a:schemeClr val="dk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/>
              <a:t>Deaths in hospital trendline</a:t>
            </a:r>
          </a:p>
          <a:p>
            <a:pPr>
              <a:defRPr/>
            </a:pPr>
            <a:endParaRPr lang="en-US"/>
          </a:p>
        </c:rich>
      </c:tx>
      <c:layout>
        <c:manualLayout>
          <c:xMode val="edge"/>
          <c:yMode val="edge"/>
          <c:x val="0.15619472900796777"/>
          <c:y val="9.158674567137030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none" spc="0" normalizeH="0" baseline="0">
              <a:solidFill>
                <a:schemeClr val="dk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6"/>
          <c:order val="6"/>
          <c:tx>
            <c:strRef>
              <c:f>Graphs!$H$2</c:f>
              <c:strCache>
                <c:ptCount val="1"/>
                <c:pt idx="0">
                  <c:v>** Died in hospital </c:v>
                </c:pt>
              </c:strCache>
            </c:strRef>
          </c:tx>
          <c:spPr>
            <a:solidFill>
              <a:schemeClr val="accent1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trendline>
            <c:spPr>
              <a:ln w="19050" cap="rnd">
                <a:solidFill>
                  <a:schemeClr val="accent1">
                    <a:lumMod val="80000"/>
                    <a:lumOff val="20000"/>
                  </a:schemeClr>
                </a:solidFill>
              </a:ln>
              <a:effectLst/>
            </c:spPr>
            <c:trendlineType val="linear"/>
            <c:dispRSqr val="0"/>
            <c:dispEq val="0"/>
          </c:trendline>
          <c:cat>
            <c:numRef>
              <c:f>Graphs!$A$3:$A$12</c:f>
              <c:numCache>
                <c:formatCode>mmm\-yy</c:formatCode>
                <c:ptCount val="10"/>
                <c:pt idx="0">
                  <c:v>45658</c:v>
                </c:pt>
                <c:pt idx="1">
                  <c:v>45689</c:v>
                </c:pt>
                <c:pt idx="2">
                  <c:v>45717</c:v>
                </c:pt>
                <c:pt idx="3">
                  <c:v>45748</c:v>
                </c:pt>
                <c:pt idx="4">
                  <c:v>45778</c:v>
                </c:pt>
                <c:pt idx="5">
                  <c:v>45809</c:v>
                </c:pt>
                <c:pt idx="6">
                  <c:v>45839</c:v>
                </c:pt>
                <c:pt idx="7">
                  <c:v>45870</c:v>
                </c:pt>
                <c:pt idx="8">
                  <c:v>45901</c:v>
                </c:pt>
                <c:pt idx="9">
                  <c:v>45931</c:v>
                </c:pt>
              </c:numCache>
            </c:numRef>
          </c:cat>
          <c:val>
            <c:numRef>
              <c:f>Graphs!$H$3:$H$12</c:f>
              <c:numCache>
                <c:formatCode>General</c:formatCode>
                <c:ptCount val="10"/>
                <c:pt idx="0">
                  <c:v>1</c:v>
                </c:pt>
                <c:pt idx="1">
                  <c:v>3</c:v>
                </c:pt>
                <c:pt idx="2">
                  <c:v>3</c:v>
                </c:pt>
                <c:pt idx="3">
                  <c:v>1</c:v>
                </c:pt>
                <c:pt idx="4">
                  <c:v>3</c:v>
                </c:pt>
                <c:pt idx="5">
                  <c:v>1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083-407B-97EE-C8B07E6C94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67"/>
        <c:overlap val="-43"/>
        <c:axId val="496167352"/>
        <c:axId val="496164832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Graphs!$B$2</c15:sqref>
                        </c15:formulaRef>
                      </c:ext>
                    </c:extLst>
                    <c:strCache>
                      <c:ptCount val="1"/>
                      <c:pt idx="0">
                        <c:v>Number of deaths</c:v>
                      </c:pt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cat>
                  <c:numRef>
                    <c:extLst>
                      <c:ext uri="{02D57815-91ED-43cb-92C2-25804820EDAC}">
                        <c15:formulaRef>
                          <c15:sqref>Graphs!$A$3:$A$12</c15:sqref>
                        </c15:formulaRef>
                      </c:ext>
                    </c:extLst>
                    <c:numCache>
                      <c:formatCode>mmm\-yy</c:formatCode>
                      <c:ptCount val="10"/>
                      <c:pt idx="0">
                        <c:v>45658</c:v>
                      </c:pt>
                      <c:pt idx="1">
                        <c:v>45689</c:v>
                      </c:pt>
                      <c:pt idx="2">
                        <c:v>45717</c:v>
                      </c:pt>
                      <c:pt idx="3">
                        <c:v>45748</c:v>
                      </c:pt>
                      <c:pt idx="4">
                        <c:v>45778</c:v>
                      </c:pt>
                      <c:pt idx="5">
                        <c:v>45809</c:v>
                      </c:pt>
                      <c:pt idx="6">
                        <c:v>45839</c:v>
                      </c:pt>
                      <c:pt idx="7">
                        <c:v>45870</c:v>
                      </c:pt>
                      <c:pt idx="8">
                        <c:v>45901</c:v>
                      </c:pt>
                      <c:pt idx="9">
                        <c:v>45931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Graphs!$B$3:$B$12</c15:sqref>
                        </c15:formulaRef>
                      </c:ext>
                    </c:extLst>
                    <c:numCache>
                      <c:formatCode>General</c:formatCode>
                      <c:ptCount val="10"/>
                      <c:pt idx="0">
                        <c:v>9</c:v>
                      </c:pt>
                      <c:pt idx="1">
                        <c:v>9</c:v>
                      </c:pt>
                      <c:pt idx="2">
                        <c:v>5</c:v>
                      </c:pt>
                      <c:pt idx="3">
                        <c:v>4</c:v>
                      </c:pt>
                      <c:pt idx="4">
                        <c:v>6</c:v>
                      </c:pt>
                      <c:pt idx="5">
                        <c:v>3</c:v>
                      </c:pt>
                      <c:pt idx="6">
                        <c:v>3</c:v>
                      </c:pt>
                      <c:pt idx="7">
                        <c:v>7</c:v>
                      </c:pt>
                      <c:pt idx="8">
                        <c:v>5</c:v>
                      </c:pt>
                      <c:pt idx="9">
                        <c:v>2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2-3083-407B-97EE-C8B07E6C9466}"/>
                  </c:ext>
                </c:extLst>
              </c15:ser>
            </c15:filteredBarSeries>
            <c15:filteredBarSeries>
              <c15:ser>
                <c:idx val="1"/>
                <c:order val="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Graphs!$C$2</c15:sqref>
                        </c15:formulaRef>
                      </c:ext>
                    </c:extLst>
                    <c:strCache>
                      <c:ptCount val="1"/>
                      <c:pt idx="0">
                        <c:v>% ACP</c:v>
                      </c:pt>
                    </c:strCache>
                  </c:strRef>
                </c:tx>
                <c:spPr>
                  <a:solidFill>
                    <a:schemeClr val="accent3"/>
                  </a:solidFill>
                  <a:ln>
                    <a:noFill/>
                  </a:ln>
                  <a:effectLst/>
                </c:spPr>
                <c:invertIfNegative val="0"/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Graphs!$A$3:$A$12</c15:sqref>
                        </c15:formulaRef>
                      </c:ext>
                    </c:extLst>
                    <c:numCache>
                      <c:formatCode>mmm\-yy</c:formatCode>
                      <c:ptCount val="10"/>
                      <c:pt idx="0">
                        <c:v>45658</c:v>
                      </c:pt>
                      <c:pt idx="1">
                        <c:v>45689</c:v>
                      </c:pt>
                      <c:pt idx="2">
                        <c:v>45717</c:v>
                      </c:pt>
                      <c:pt idx="3">
                        <c:v>45748</c:v>
                      </c:pt>
                      <c:pt idx="4">
                        <c:v>45778</c:v>
                      </c:pt>
                      <c:pt idx="5">
                        <c:v>45809</c:v>
                      </c:pt>
                      <c:pt idx="6">
                        <c:v>45839</c:v>
                      </c:pt>
                      <c:pt idx="7">
                        <c:v>45870</c:v>
                      </c:pt>
                      <c:pt idx="8">
                        <c:v>45901</c:v>
                      </c:pt>
                      <c:pt idx="9">
                        <c:v>45931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Graphs!$C$3:$C$12</c15:sqref>
                        </c15:formulaRef>
                      </c:ext>
                    </c:extLst>
                    <c:numCache>
                      <c:formatCode>0%</c:formatCode>
                      <c:ptCount val="10"/>
                      <c:pt idx="0">
                        <c:v>0.44</c:v>
                      </c:pt>
                      <c:pt idx="1">
                        <c:v>0.22</c:v>
                      </c:pt>
                      <c:pt idx="2">
                        <c:v>0.2</c:v>
                      </c:pt>
                      <c:pt idx="3">
                        <c:v>0.86</c:v>
                      </c:pt>
                      <c:pt idx="4">
                        <c:v>0.71</c:v>
                      </c:pt>
                      <c:pt idx="5">
                        <c:v>0.92</c:v>
                      </c:pt>
                      <c:pt idx="6">
                        <c:v>0.82</c:v>
                      </c:pt>
                      <c:pt idx="7">
                        <c:v>0.64</c:v>
                      </c:pt>
                      <c:pt idx="8">
                        <c:v>0.87</c:v>
                      </c:pt>
                      <c:pt idx="9">
                        <c:v>0.8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3-3083-407B-97EE-C8B07E6C9466}"/>
                  </c:ext>
                </c:extLst>
              </c15:ser>
            </c15:filteredBarSeries>
            <c15:filteredBarSeries>
              <c15:ser>
                <c:idx val="2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Graphs!$D$2</c15:sqref>
                        </c15:formulaRef>
                      </c:ext>
                    </c:extLst>
                    <c:strCache>
                      <c:ptCount val="1"/>
                      <c:pt idx="0">
                        <c:v> Last year of life flag</c:v>
                      </c:pt>
                    </c:strCache>
                  </c:strRef>
                </c:tx>
                <c:spPr>
                  <a:solidFill>
                    <a:schemeClr val="accent5"/>
                  </a:solidFill>
                  <a:ln>
                    <a:noFill/>
                  </a:ln>
                  <a:effectLst/>
                </c:spPr>
                <c:invertIfNegative val="0"/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Graphs!$A$3:$A$12</c15:sqref>
                        </c15:formulaRef>
                      </c:ext>
                    </c:extLst>
                    <c:numCache>
                      <c:formatCode>mmm\-yy</c:formatCode>
                      <c:ptCount val="10"/>
                      <c:pt idx="0">
                        <c:v>45658</c:v>
                      </c:pt>
                      <c:pt idx="1">
                        <c:v>45689</c:v>
                      </c:pt>
                      <c:pt idx="2">
                        <c:v>45717</c:v>
                      </c:pt>
                      <c:pt idx="3">
                        <c:v>45748</c:v>
                      </c:pt>
                      <c:pt idx="4">
                        <c:v>45778</c:v>
                      </c:pt>
                      <c:pt idx="5">
                        <c:v>45809</c:v>
                      </c:pt>
                      <c:pt idx="6">
                        <c:v>45839</c:v>
                      </c:pt>
                      <c:pt idx="7">
                        <c:v>45870</c:v>
                      </c:pt>
                      <c:pt idx="8">
                        <c:v>45901</c:v>
                      </c:pt>
                      <c:pt idx="9">
                        <c:v>45931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Graphs!$D$3:$D$12</c15:sqref>
                        </c15:formulaRef>
                      </c:ext>
                    </c:extLst>
                    <c:numCache>
                      <c:formatCode>General</c:formatCode>
                      <c:ptCount val="10"/>
                      <c:pt idx="0">
                        <c:v>1</c:v>
                      </c:pt>
                      <c:pt idx="1">
                        <c:v>4</c:v>
                      </c:pt>
                      <c:pt idx="2">
                        <c:v>0</c:v>
                      </c:pt>
                      <c:pt idx="3">
                        <c:v>7</c:v>
                      </c:pt>
                      <c:pt idx="4">
                        <c:v>7</c:v>
                      </c:pt>
                      <c:pt idx="5">
                        <c:v>12</c:v>
                      </c:pt>
                      <c:pt idx="6">
                        <c:v>17</c:v>
                      </c:pt>
                      <c:pt idx="7">
                        <c:v>22</c:v>
                      </c:pt>
                      <c:pt idx="8">
                        <c:v>15</c:v>
                      </c:pt>
                      <c:pt idx="9">
                        <c:v>14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4-3083-407B-97EE-C8B07E6C9466}"/>
                  </c:ext>
                </c:extLst>
              </c15:ser>
            </c15:filteredBarSeries>
            <c15:filteredBarSeries>
              <c15:ser>
                <c:idx val="3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Graphs!$E$2</c15:sqref>
                        </c15:formulaRef>
                      </c:ext>
                    </c:extLst>
                    <c:strCache>
                      <c:ptCount val="1"/>
                      <c:pt idx="0">
                        <c:v>% POC</c:v>
                      </c:pt>
                    </c:strCache>
                  </c:strRef>
                </c:tx>
                <c:spPr>
                  <a:solidFill>
                    <a:schemeClr val="accent1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Graphs!$A$3:$A$12</c15:sqref>
                        </c15:formulaRef>
                      </c:ext>
                    </c:extLst>
                    <c:numCache>
                      <c:formatCode>mmm\-yy</c:formatCode>
                      <c:ptCount val="10"/>
                      <c:pt idx="0">
                        <c:v>45658</c:v>
                      </c:pt>
                      <c:pt idx="1">
                        <c:v>45689</c:v>
                      </c:pt>
                      <c:pt idx="2">
                        <c:v>45717</c:v>
                      </c:pt>
                      <c:pt idx="3">
                        <c:v>45748</c:v>
                      </c:pt>
                      <c:pt idx="4">
                        <c:v>45778</c:v>
                      </c:pt>
                      <c:pt idx="5">
                        <c:v>45809</c:v>
                      </c:pt>
                      <c:pt idx="6">
                        <c:v>45839</c:v>
                      </c:pt>
                      <c:pt idx="7">
                        <c:v>45870</c:v>
                      </c:pt>
                      <c:pt idx="8">
                        <c:v>45901</c:v>
                      </c:pt>
                      <c:pt idx="9">
                        <c:v>45931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Graphs!$E$3:$E$12</c15:sqref>
                        </c15:formulaRef>
                      </c:ext>
                    </c:extLst>
                    <c:numCache>
                      <c:formatCode>0%</c:formatCode>
                      <c:ptCount val="10"/>
                      <c:pt idx="0">
                        <c:v>0.55000000000000004</c:v>
                      </c:pt>
                      <c:pt idx="1">
                        <c:v>0.33</c:v>
                      </c:pt>
                      <c:pt idx="2">
                        <c:v>0.8</c:v>
                      </c:pt>
                      <c:pt idx="3">
                        <c:v>0.5</c:v>
                      </c:pt>
                      <c:pt idx="4">
                        <c:v>0.67</c:v>
                      </c:pt>
                      <c:pt idx="5">
                        <c:v>0.5</c:v>
                      </c:pt>
                      <c:pt idx="6">
                        <c:v>0.67</c:v>
                      </c:pt>
                      <c:pt idx="7">
                        <c:v>0.71</c:v>
                      </c:pt>
                      <c:pt idx="8">
                        <c:v>0.8</c:v>
                      </c:pt>
                      <c:pt idx="9">
                        <c:v>0.67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5-3083-407B-97EE-C8B07E6C9466}"/>
                  </c:ext>
                </c:extLst>
              </c15:ser>
            </c15:filteredBarSeries>
            <c15:filteredBarSeries>
              <c15:ser>
                <c:idx val="4"/>
                <c:order val="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Graphs!$F$2</c15:sqref>
                        </c15:formulaRef>
                      </c:ext>
                    </c:extLst>
                    <c:strCache>
                      <c:ptCount val="1"/>
                      <c:pt idx="0">
                        <c:v>Admission avoidance action taken</c:v>
                      </c:pt>
                    </c:strCache>
                  </c:strRef>
                </c:tx>
                <c:spPr>
                  <a:solidFill>
                    <a:schemeClr val="accent3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Graphs!$A$3:$A$12</c15:sqref>
                        </c15:formulaRef>
                      </c:ext>
                    </c:extLst>
                    <c:numCache>
                      <c:formatCode>mmm\-yy</c:formatCode>
                      <c:ptCount val="10"/>
                      <c:pt idx="0">
                        <c:v>45658</c:v>
                      </c:pt>
                      <c:pt idx="1">
                        <c:v>45689</c:v>
                      </c:pt>
                      <c:pt idx="2">
                        <c:v>45717</c:v>
                      </c:pt>
                      <c:pt idx="3">
                        <c:v>45748</c:v>
                      </c:pt>
                      <c:pt idx="4">
                        <c:v>45778</c:v>
                      </c:pt>
                      <c:pt idx="5">
                        <c:v>45809</c:v>
                      </c:pt>
                      <c:pt idx="6">
                        <c:v>45839</c:v>
                      </c:pt>
                      <c:pt idx="7">
                        <c:v>45870</c:v>
                      </c:pt>
                      <c:pt idx="8">
                        <c:v>45901</c:v>
                      </c:pt>
                      <c:pt idx="9">
                        <c:v>45931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Graphs!$F$3:$F$12</c15:sqref>
                        </c15:formulaRef>
                      </c:ext>
                    </c:extLst>
                    <c:numCache>
                      <c:formatCode>0</c:formatCode>
                      <c:ptCount val="10"/>
                      <c:pt idx="0">
                        <c:v>1</c:v>
                      </c:pt>
                      <c:pt idx="1">
                        <c:v>1</c:v>
                      </c:pt>
                      <c:pt idx="2">
                        <c:v>0</c:v>
                      </c:pt>
                      <c:pt idx="3">
                        <c:v>3</c:v>
                      </c:pt>
                      <c:pt idx="4">
                        <c:v>1</c:v>
                      </c:pt>
                      <c:pt idx="5" formatCode="General">
                        <c:v>2</c:v>
                      </c:pt>
                      <c:pt idx="6" formatCode="General">
                        <c:v>1</c:v>
                      </c:pt>
                      <c:pt idx="7">
                        <c:v>0</c:v>
                      </c:pt>
                      <c:pt idx="8">
                        <c:v>0</c:v>
                      </c:pt>
                      <c:pt idx="9">
                        <c:v>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6-3083-407B-97EE-C8B07E6C9466}"/>
                  </c:ext>
                </c:extLst>
              </c15:ser>
            </c15:filteredBarSeries>
            <c15:filteredBarSeries>
              <c15:ser>
                <c:idx val="5"/>
                <c:order val="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Graphs!$G$2</c15:sqref>
                        </c15:formulaRef>
                      </c:ext>
                    </c:extLst>
                    <c:strCache>
                      <c:ptCount val="1"/>
                      <c:pt idx="0">
                        <c:v>Admitted</c:v>
                      </c:pt>
                    </c:strCache>
                  </c:strRef>
                </c:tx>
                <c:spPr>
                  <a:solidFill>
                    <a:schemeClr val="accent5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Graphs!$A$3:$A$12</c15:sqref>
                        </c15:formulaRef>
                      </c:ext>
                    </c:extLst>
                    <c:numCache>
                      <c:formatCode>mmm\-yy</c:formatCode>
                      <c:ptCount val="10"/>
                      <c:pt idx="0">
                        <c:v>45658</c:v>
                      </c:pt>
                      <c:pt idx="1">
                        <c:v>45689</c:v>
                      </c:pt>
                      <c:pt idx="2">
                        <c:v>45717</c:v>
                      </c:pt>
                      <c:pt idx="3">
                        <c:v>45748</c:v>
                      </c:pt>
                      <c:pt idx="4">
                        <c:v>45778</c:v>
                      </c:pt>
                      <c:pt idx="5">
                        <c:v>45809</c:v>
                      </c:pt>
                      <c:pt idx="6">
                        <c:v>45839</c:v>
                      </c:pt>
                      <c:pt idx="7">
                        <c:v>45870</c:v>
                      </c:pt>
                      <c:pt idx="8">
                        <c:v>45901</c:v>
                      </c:pt>
                      <c:pt idx="9">
                        <c:v>45931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Graphs!$G$3:$G$12</c15:sqref>
                        </c15:formulaRef>
                      </c:ext>
                    </c:extLst>
                    <c:numCache>
                      <c:formatCode>General</c:formatCode>
                      <c:ptCount val="10"/>
                      <c:pt idx="0">
                        <c:v>1</c:v>
                      </c:pt>
                      <c:pt idx="1">
                        <c:v>3</c:v>
                      </c:pt>
                      <c:pt idx="2">
                        <c:v>0</c:v>
                      </c:pt>
                      <c:pt idx="3">
                        <c:v>2</c:v>
                      </c:pt>
                      <c:pt idx="4">
                        <c:v>1</c:v>
                      </c:pt>
                      <c:pt idx="5">
                        <c:v>3</c:v>
                      </c:pt>
                      <c:pt idx="6">
                        <c:v>1</c:v>
                      </c:pt>
                      <c:pt idx="7">
                        <c:v>2</c:v>
                      </c:pt>
                      <c:pt idx="8">
                        <c:v>1</c:v>
                      </c:pt>
                      <c:pt idx="9">
                        <c:v>1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7-3083-407B-97EE-C8B07E6C9466}"/>
                  </c:ext>
                </c:extLst>
              </c15:ser>
            </c15:filteredBarSeries>
          </c:ext>
        </c:extLst>
      </c:barChart>
      <c:dateAx>
        <c:axId val="496167352"/>
        <c:scaling>
          <c:orientation val="minMax"/>
        </c:scaling>
        <c:delete val="0"/>
        <c:axPos val="b"/>
        <c:numFmt formatCode="mmm\-yy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6164832"/>
        <c:crosses val="autoZero"/>
        <c:auto val="1"/>
        <c:lblOffset val="100"/>
        <c:baseTimeUnit val="months"/>
      </c:dateAx>
      <c:valAx>
        <c:axId val="4961648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6167352"/>
        <c:crosses val="autoZero"/>
        <c:crossBetween val="between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8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8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8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3739712-0078-476A-81D7-2182EB8A5ECB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GB"/>
        </a:p>
      </dgm:t>
    </dgm:pt>
    <dgm:pt modelId="{E73DE1A5-AC65-4347-987C-44B36ACA3D4D}">
      <dgm:prSet phldrT="[Text]"/>
      <dgm:spPr/>
      <dgm:t>
        <a:bodyPr/>
        <a:lstStyle/>
        <a:p>
          <a:pPr>
            <a:buNone/>
          </a:pPr>
          <a:r>
            <a:rPr lang="en-GB"/>
            <a:t>Same Day Primary Care Hubs </a:t>
          </a:r>
        </a:p>
      </dgm:t>
    </dgm:pt>
    <dgm:pt modelId="{50C5D74D-1A30-44F1-926D-293EF47C81D4}" type="parTrans" cxnId="{A4126583-C045-4460-BA53-5540A078B93D}">
      <dgm:prSet/>
      <dgm:spPr/>
      <dgm:t>
        <a:bodyPr/>
        <a:lstStyle/>
        <a:p>
          <a:endParaRPr lang="en-GB"/>
        </a:p>
      </dgm:t>
    </dgm:pt>
    <dgm:pt modelId="{5E4C2423-4FC3-456B-8274-202714E13C14}" type="sibTrans" cxnId="{A4126583-C045-4460-BA53-5540A078B93D}">
      <dgm:prSet/>
      <dgm:spPr/>
      <dgm:t>
        <a:bodyPr/>
        <a:lstStyle/>
        <a:p>
          <a:endParaRPr lang="en-GB"/>
        </a:p>
      </dgm:t>
    </dgm:pt>
    <dgm:pt modelId="{63ED2D9E-CE3F-485D-B301-0D70C26BA77D}">
      <dgm:prSet phldrT="[Text]"/>
      <dgm:spPr/>
      <dgm:t>
        <a:bodyPr/>
        <a:lstStyle/>
        <a:p>
          <a:r>
            <a:rPr lang="en-GB"/>
            <a:t>Falls Prevention Services </a:t>
          </a:r>
        </a:p>
      </dgm:t>
    </dgm:pt>
    <dgm:pt modelId="{EB5AF654-2953-455D-BE7D-D0DE83A31B35}" type="parTrans" cxnId="{33EB90B6-914B-4CF0-9C32-617DBB6A4F25}">
      <dgm:prSet/>
      <dgm:spPr/>
      <dgm:t>
        <a:bodyPr/>
        <a:lstStyle/>
        <a:p>
          <a:endParaRPr lang="en-GB"/>
        </a:p>
      </dgm:t>
    </dgm:pt>
    <dgm:pt modelId="{B180324D-0B2F-48F4-98B0-5722A46ACDF5}" type="sibTrans" cxnId="{33EB90B6-914B-4CF0-9C32-617DBB6A4F25}">
      <dgm:prSet/>
      <dgm:spPr/>
      <dgm:t>
        <a:bodyPr/>
        <a:lstStyle/>
        <a:p>
          <a:endParaRPr lang="en-GB"/>
        </a:p>
      </dgm:t>
    </dgm:pt>
    <dgm:pt modelId="{3336F726-92BC-49EE-BF51-A6DAE293B6A0}">
      <dgm:prSet phldrT="[Text]"/>
      <dgm:spPr/>
      <dgm:t>
        <a:bodyPr/>
        <a:lstStyle/>
        <a:p>
          <a:r>
            <a:rPr lang="en-GB"/>
            <a:t>Older People Integrated Care (OPIC) </a:t>
          </a:r>
        </a:p>
      </dgm:t>
    </dgm:pt>
    <dgm:pt modelId="{09BD9609-DD31-4157-B323-C65C9C90BCA3}" type="parTrans" cxnId="{AE9B0709-A973-447C-8360-EAE29178F041}">
      <dgm:prSet/>
      <dgm:spPr/>
      <dgm:t>
        <a:bodyPr/>
        <a:lstStyle/>
        <a:p>
          <a:endParaRPr lang="en-GB"/>
        </a:p>
      </dgm:t>
    </dgm:pt>
    <dgm:pt modelId="{86E0CDF3-A7DC-4EF3-8B52-B9759FCE6F36}" type="sibTrans" cxnId="{AE9B0709-A973-447C-8360-EAE29178F041}">
      <dgm:prSet/>
      <dgm:spPr/>
      <dgm:t>
        <a:bodyPr/>
        <a:lstStyle/>
        <a:p>
          <a:endParaRPr lang="en-GB"/>
        </a:p>
      </dgm:t>
    </dgm:pt>
    <dgm:pt modelId="{66A538FD-D10C-44D9-8979-D76E5F9EE95A}">
      <dgm:prSet phldrT="[Text]"/>
      <dgm:spPr/>
      <dgm:t>
        <a:bodyPr/>
        <a:lstStyle/>
        <a:p>
          <a:r>
            <a:rPr lang="en-GB"/>
            <a:t>Community Flow</a:t>
          </a:r>
        </a:p>
      </dgm:t>
    </dgm:pt>
    <dgm:pt modelId="{2587ABEA-49D4-4B88-BA91-5EC2267127CF}" type="parTrans" cxnId="{FAB6ECFF-A6F6-4D69-B710-452DE7299AD7}">
      <dgm:prSet/>
      <dgm:spPr/>
      <dgm:t>
        <a:bodyPr/>
        <a:lstStyle/>
        <a:p>
          <a:endParaRPr lang="en-GB"/>
        </a:p>
      </dgm:t>
    </dgm:pt>
    <dgm:pt modelId="{441619B6-A6E8-4347-8333-0736E103F1AB}" type="sibTrans" cxnId="{FAB6ECFF-A6F6-4D69-B710-452DE7299AD7}">
      <dgm:prSet/>
      <dgm:spPr/>
      <dgm:t>
        <a:bodyPr/>
        <a:lstStyle/>
        <a:p>
          <a:endParaRPr lang="en-GB"/>
        </a:p>
      </dgm:t>
    </dgm:pt>
    <dgm:pt modelId="{1BB50AA3-4AB7-49B4-AC74-277D4C131B5C}">
      <dgm:prSet phldrT="[Text]"/>
      <dgm:spPr/>
      <dgm:t>
        <a:bodyPr/>
        <a:lstStyle/>
        <a:p>
          <a:r>
            <a:rPr lang="en-GB" dirty="0"/>
            <a:t>Brave AI </a:t>
          </a:r>
        </a:p>
      </dgm:t>
    </dgm:pt>
    <dgm:pt modelId="{ACE20774-468D-47B9-BDCE-0675D53CADA9}" type="parTrans" cxnId="{D59653A8-D770-4C7F-BF16-5AC0F28B64A8}">
      <dgm:prSet/>
      <dgm:spPr/>
      <dgm:t>
        <a:bodyPr/>
        <a:lstStyle/>
        <a:p>
          <a:endParaRPr lang="en-GB"/>
        </a:p>
      </dgm:t>
    </dgm:pt>
    <dgm:pt modelId="{7A347A28-CE61-42DB-8A08-410C3F9D9D29}" type="sibTrans" cxnId="{D59653A8-D770-4C7F-BF16-5AC0F28B64A8}">
      <dgm:prSet/>
      <dgm:spPr/>
      <dgm:t>
        <a:bodyPr/>
        <a:lstStyle/>
        <a:p>
          <a:endParaRPr lang="en-GB"/>
        </a:p>
      </dgm:t>
    </dgm:pt>
    <dgm:pt modelId="{0CF095A4-1D6F-42A5-ACEB-CDB27A038FD5}">
      <dgm:prSet phldrT="[Text]"/>
      <dgm:spPr/>
      <dgm:t>
        <a:bodyPr/>
        <a:lstStyle/>
        <a:p>
          <a:r>
            <a:rPr lang="en-GB"/>
            <a:t>Poverty Truth Commission</a:t>
          </a:r>
        </a:p>
      </dgm:t>
    </dgm:pt>
    <dgm:pt modelId="{C1E39E55-7194-455E-A9D8-FCCBC4DA582D}" type="parTrans" cxnId="{1C07B3B5-31EA-4A9E-8D62-D47B30586217}">
      <dgm:prSet/>
      <dgm:spPr/>
      <dgm:t>
        <a:bodyPr/>
        <a:lstStyle/>
        <a:p>
          <a:endParaRPr lang="en-GB"/>
        </a:p>
      </dgm:t>
    </dgm:pt>
    <dgm:pt modelId="{599BA8C8-2F3A-4071-B1EE-D48FFA2A08DE}" type="sibTrans" cxnId="{1C07B3B5-31EA-4A9E-8D62-D47B30586217}">
      <dgm:prSet/>
      <dgm:spPr/>
      <dgm:t>
        <a:bodyPr/>
        <a:lstStyle/>
        <a:p>
          <a:endParaRPr lang="en-GB"/>
        </a:p>
      </dgm:t>
    </dgm:pt>
    <dgm:pt modelId="{2DC2CB95-B70F-47B6-8917-5EDC2BE107F5}">
      <dgm:prSet phldrT="[Text]"/>
      <dgm:spPr/>
      <dgm:t>
        <a:bodyPr/>
        <a:lstStyle/>
        <a:p>
          <a:r>
            <a:rPr lang="en-GB" dirty="0"/>
            <a:t>Integrated Diabetes Care</a:t>
          </a:r>
        </a:p>
      </dgm:t>
    </dgm:pt>
    <dgm:pt modelId="{AA8234A5-8082-4564-A075-D2ADB67781C4}" type="parTrans" cxnId="{A4778685-0E9B-46C3-A6CD-BCBE317C6FFC}">
      <dgm:prSet/>
      <dgm:spPr/>
      <dgm:t>
        <a:bodyPr/>
        <a:lstStyle/>
        <a:p>
          <a:endParaRPr lang="en-GB"/>
        </a:p>
      </dgm:t>
    </dgm:pt>
    <dgm:pt modelId="{68D70A6C-F788-4BA3-BE94-2F2FD964333E}" type="sibTrans" cxnId="{A4778685-0E9B-46C3-A6CD-BCBE317C6FFC}">
      <dgm:prSet/>
      <dgm:spPr/>
      <dgm:t>
        <a:bodyPr/>
        <a:lstStyle/>
        <a:p>
          <a:endParaRPr lang="en-GB"/>
        </a:p>
      </dgm:t>
    </dgm:pt>
    <dgm:pt modelId="{2B3F7CE1-B066-4778-BC8D-CC44AF128526}">
      <dgm:prSet phldrT="[Text]"/>
      <dgm:spPr/>
      <dgm:t>
        <a:bodyPr/>
        <a:lstStyle/>
        <a:p>
          <a:r>
            <a:rPr lang="en-GB" dirty="0"/>
            <a:t>One Ilfracombe Model </a:t>
          </a:r>
        </a:p>
      </dgm:t>
    </dgm:pt>
    <dgm:pt modelId="{71116B04-BDAB-4564-93B4-E14953108D40}" type="parTrans" cxnId="{77C9CFFC-87C1-40C2-B9C7-EB913EC03EDC}">
      <dgm:prSet/>
      <dgm:spPr/>
      <dgm:t>
        <a:bodyPr/>
        <a:lstStyle/>
        <a:p>
          <a:endParaRPr lang="en-GB"/>
        </a:p>
      </dgm:t>
    </dgm:pt>
    <dgm:pt modelId="{2DD0B7F3-5C38-4C13-B3A5-49E630396C3D}" type="sibTrans" cxnId="{77C9CFFC-87C1-40C2-B9C7-EB913EC03EDC}">
      <dgm:prSet/>
      <dgm:spPr/>
      <dgm:t>
        <a:bodyPr/>
        <a:lstStyle/>
        <a:p>
          <a:endParaRPr lang="en-GB"/>
        </a:p>
      </dgm:t>
    </dgm:pt>
    <dgm:pt modelId="{3CE8A572-54AA-4660-A437-1458173EED4C}">
      <dgm:prSet phldrT="[Text]"/>
      <dgm:spPr/>
      <dgm:t>
        <a:bodyPr/>
        <a:lstStyle/>
        <a:p>
          <a:r>
            <a:rPr lang="en-GB" dirty="0"/>
            <a:t>Bideford H&amp;WB Hub</a:t>
          </a:r>
        </a:p>
      </dgm:t>
    </dgm:pt>
    <dgm:pt modelId="{8C8607EC-8F49-4145-A03D-C40DCC798BFF}" type="parTrans" cxnId="{AE2D9567-31C3-4505-B7AE-C6785D507C70}">
      <dgm:prSet/>
      <dgm:spPr/>
      <dgm:t>
        <a:bodyPr/>
        <a:lstStyle/>
        <a:p>
          <a:endParaRPr lang="en-GB"/>
        </a:p>
      </dgm:t>
    </dgm:pt>
    <dgm:pt modelId="{6EE62CB3-76D1-4757-902B-3A155D9100B4}" type="sibTrans" cxnId="{AE2D9567-31C3-4505-B7AE-C6785D507C70}">
      <dgm:prSet/>
      <dgm:spPr/>
      <dgm:t>
        <a:bodyPr/>
        <a:lstStyle/>
        <a:p>
          <a:endParaRPr lang="en-GB"/>
        </a:p>
      </dgm:t>
    </dgm:pt>
    <dgm:pt modelId="{B7DDEC71-C176-4DC4-9459-2353CBD5B085}">
      <dgm:prSet phldrT="[Text]"/>
      <dgm:spPr/>
      <dgm:t>
        <a:bodyPr/>
        <a:lstStyle/>
        <a:p>
          <a:r>
            <a:rPr lang="en-GB" dirty="0"/>
            <a:t>FAME (falls programme)</a:t>
          </a:r>
        </a:p>
      </dgm:t>
    </dgm:pt>
    <dgm:pt modelId="{73D1C0BC-F7B4-42F2-9948-0B0467D10848}" type="parTrans" cxnId="{39900498-21A9-4FA2-B354-EBD71B2C8BE8}">
      <dgm:prSet/>
      <dgm:spPr/>
      <dgm:t>
        <a:bodyPr/>
        <a:lstStyle/>
        <a:p>
          <a:endParaRPr lang="en-GB"/>
        </a:p>
      </dgm:t>
    </dgm:pt>
    <dgm:pt modelId="{A5715FE8-3765-4D30-BBC6-012E20F95F22}" type="sibTrans" cxnId="{39900498-21A9-4FA2-B354-EBD71B2C8BE8}">
      <dgm:prSet/>
      <dgm:spPr/>
      <dgm:t>
        <a:bodyPr/>
        <a:lstStyle/>
        <a:p>
          <a:endParaRPr lang="en-GB"/>
        </a:p>
      </dgm:t>
    </dgm:pt>
    <dgm:pt modelId="{C1DEDF80-4CE4-483B-B15C-07A1476101ED}">
      <dgm:prSet phldrT="[Text]"/>
      <dgm:spPr/>
      <dgm:t>
        <a:bodyPr/>
        <a:lstStyle/>
        <a:p>
          <a:r>
            <a:rPr lang="en-GB" dirty="0"/>
            <a:t>Closing the Gap</a:t>
          </a:r>
        </a:p>
      </dgm:t>
    </dgm:pt>
    <dgm:pt modelId="{3B6EE250-0526-4680-B933-52847B200964}" type="parTrans" cxnId="{5AA530BA-5406-4BE4-A917-1BA7E9605D41}">
      <dgm:prSet/>
      <dgm:spPr/>
      <dgm:t>
        <a:bodyPr/>
        <a:lstStyle/>
        <a:p>
          <a:endParaRPr lang="en-GB"/>
        </a:p>
      </dgm:t>
    </dgm:pt>
    <dgm:pt modelId="{DB654E29-B96D-4E09-ABF6-958DC6BD3E40}" type="sibTrans" cxnId="{5AA530BA-5406-4BE4-A917-1BA7E9605D41}">
      <dgm:prSet/>
      <dgm:spPr/>
      <dgm:t>
        <a:bodyPr/>
        <a:lstStyle/>
        <a:p>
          <a:endParaRPr lang="en-GB"/>
        </a:p>
      </dgm:t>
    </dgm:pt>
    <dgm:pt modelId="{512E72DC-788B-499E-ACBE-5F0F16647152}" type="pres">
      <dgm:prSet presAssocID="{C3739712-0078-476A-81D7-2182EB8A5ECB}" presName="diagram" presStyleCnt="0">
        <dgm:presLayoutVars>
          <dgm:dir/>
          <dgm:resizeHandles val="exact"/>
        </dgm:presLayoutVars>
      </dgm:prSet>
      <dgm:spPr/>
    </dgm:pt>
    <dgm:pt modelId="{59729786-3DD2-4D73-89B6-18D7C1E278E3}" type="pres">
      <dgm:prSet presAssocID="{E73DE1A5-AC65-4347-987C-44B36ACA3D4D}" presName="node" presStyleLbl="node1" presStyleIdx="0" presStyleCnt="11">
        <dgm:presLayoutVars>
          <dgm:bulletEnabled val="1"/>
        </dgm:presLayoutVars>
      </dgm:prSet>
      <dgm:spPr/>
    </dgm:pt>
    <dgm:pt modelId="{606DF30E-F1E4-4102-B84B-019671F194E1}" type="pres">
      <dgm:prSet presAssocID="{5E4C2423-4FC3-456B-8274-202714E13C14}" presName="sibTrans" presStyleCnt="0"/>
      <dgm:spPr/>
    </dgm:pt>
    <dgm:pt modelId="{791CE224-3180-4B50-868D-0C0420C88666}" type="pres">
      <dgm:prSet presAssocID="{63ED2D9E-CE3F-485D-B301-0D70C26BA77D}" presName="node" presStyleLbl="node1" presStyleIdx="1" presStyleCnt="11">
        <dgm:presLayoutVars>
          <dgm:bulletEnabled val="1"/>
        </dgm:presLayoutVars>
      </dgm:prSet>
      <dgm:spPr/>
    </dgm:pt>
    <dgm:pt modelId="{1605A292-4FA2-4035-A76A-221DD4EA37F8}" type="pres">
      <dgm:prSet presAssocID="{B180324D-0B2F-48F4-98B0-5722A46ACDF5}" presName="sibTrans" presStyleCnt="0"/>
      <dgm:spPr/>
    </dgm:pt>
    <dgm:pt modelId="{179B5C67-4EE7-433C-A2E7-3FA9CA7C62DC}" type="pres">
      <dgm:prSet presAssocID="{3336F726-92BC-49EE-BF51-A6DAE293B6A0}" presName="node" presStyleLbl="node1" presStyleIdx="2" presStyleCnt="11">
        <dgm:presLayoutVars>
          <dgm:bulletEnabled val="1"/>
        </dgm:presLayoutVars>
      </dgm:prSet>
      <dgm:spPr/>
    </dgm:pt>
    <dgm:pt modelId="{483D7BB9-9A8D-4276-B2A6-0D0F032BAE6D}" type="pres">
      <dgm:prSet presAssocID="{86E0CDF3-A7DC-4EF3-8B52-B9759FCE6F36}" presName="sibTrans" presStyleCnt="0"/>
      <dgm:spPr/>
    </dgm:pt>
    <dgm:pt modelId="{54B2F456-CEA5-439C-A2CA-332CC760C1E5}" type="pres">
      <dgm:prSet presAssocID="{66A538FD-D10C-44D9-8979-D76E5F9EE95A}" presName="node" presStyleLbl="node1" presStyleIdx="3" presStyleCnt="11">
        <dgm:presLayoutVars>
          <dgm:bulletEnabled val="1"/>
        </dgm:presLayoutVars>
      </dgm:prSet>
      <dgm:spPr/>
    </dgm:pt>
    <dgm:pt modelId="{8A522524-5398-46EE-AD3E-6D79A2EFC3BC}" type="pres">
      <dgm:prSet presAssocID="{441619B6-A6E8-4347-8333-0736E103F1AB}" presName="sibTrans" presStyleCnt="0"/>
      <dgm:spPr/>
    </dgm:pt>
    <dgm:pt modelId="{B59F45A5-B12E-4C3E-B4BE-EA198D63BC06}" type="pres">
      <dgm:prSet presAssocID="{1BB50AA3-4AB7-49B4-AC74-277D4C131B5C}" presName="node" presStyleLbl="node1" presStyleIdx="4" presStyleCnt="11">
        <dgm:presLayoutVars>
          <dgm:bulletEnabled val="1"/>
        </dgm:presLayoutVars>
      </dgm:prSet>
      <dgm:spPr/>
    </dgm:pt>
    <dgm:pt modelId="{287E3008-C7E9-4F43-B0C2-F109FEA8631A}" type="pres">
      <dgm:prSet presAssocID="{7A347A28-CE61-42DB-8A08-410C3F9D9D29}" presName="sibTrans" presStyleCnt="0"/>
      <dgm:spPr/>
    </dgm:pt>
    <dgm:pt modelId="{BFF8F753-D6E0-4822-92EF-04A8C1DA7A03}" type="pres">
      <dgm:prSet presAssocID="{0CF095A4-1D6F-42A5-ACEB-CDB27A038FD5}" presName="node" presStyleLbl="node1" presStyleIdx="5" presStyleCnt="11">
        <dgm:presLayoutVars>
          <dgm:bulletEnabled val="1"/>
        </dgm:presLayoutVars>
      </dgm:prSet>
      <dgm:spPr/>
    </dgm:pt>
    <dgm:pt modelId="{2609D0EF-4D3A-4C9E-BEDB-A883FAF383CD}" type="pres">
      <dgm:prSet presAssocID="{599BA8C8-2F3A-4071-B1EE-D48FFA2A08DE}" presName="sibTrans" presStyleCnt="0"/>
      <dgm:spPr/>
    </dgm:pt>
    <dgm:pt modelId="{A06B1437-9E88-423C-B1BD-7D42617B091E}" type="pres">
      <dgm:prSet presAssocID="{2DC2CB95-B70F-47B6-8917-5EDC2BE107F5}" presName="node" presStyleLbl="node1" presStyleIdx="6" presStyleCnt="11" custLinFactNeighborX="111" custLinFactNeighborY="-1751">
        <dgm:presLayoutVars>
          <dgm:bulletEnabled val="1"/>
        </dgm:presLayoutVars>
      </dgm:prSet>
      <dgm:spPr/>
    </dgm:pt>
    <dgm:pt modelId="{59593EC1-0E5F-4BA6-BBD6-67622D873C09}" type="pres">
      <dgm:prSet presAssocID="{68D70A6C-F788-4BA3-BE94-2F2FD964333E}" presName="sibTrans" presStyleCnt="0"/>
      <dgm:spPr/>
    </dgm:pt>
    <dgm:pt modelId="{E48338FB-AD83-4EF3-A68C-31510809EF5C}" type="pres">
      <dgm:prSet presAssocID="{2B3F7CE1-B066-4778-BC8D-CC44AF128526}" presName="node" presStyleLbl="node1" presStyleIdx="7" presStyleCnt="11" custLinFactNeighborX="1161" custLinFactNeighborY="-1751">
        <dgm:presLayoutVars>
          <dgm:bulletEnabled val="1"/>
        </dgm:presLayoutVars>
      </dgm:prSet>
      <dgm:spPr/>
    </dgm:pt>
    <dgm:pt modelId="{D810263F-40CB-4215-9A4B-3782A0D5D971}" type="pres">
      <dgm:prSet presAssocID="{2DD0B7F3-5C38-4C13-B3A5-49E630396C3D}" presName="sibTrans" presStyleCnt="0"/>
      <dgm:spPr/>
    </dgm:pt>
    <dgm:pt modelId="{6342DF6C-DCA2-41A5-BBBE-63E8AA2FC2E7}" type="pres">
      <dgm:prSet presAssocID="{3CE8A572-54AA-4660-A437-1458173EED4C}" presName="node" presStyleLbl="node1" presStyleIdx="8" presStyleCnt="11" custLinFactNeighborX="1161" custLinFactNeighborY="-876">
        <dgm:presLayoutVars>
          <dgm:bulletEnabled val="1"/>
        </dgm:presLayoutVars>
      </dgm:prSet>
      <dgm:spPr/>
    </dgm:pt>
    <dgm:pt modelId="{74B2A614-5819-4AAA-8566-F16077DF089B}" type="pres">
      <dgm:prSet presAssocID="{6EE62CB3-76D1-4757-902B-3A155D9100B4}" presName="sibTrans" presStyleCnt="0"/>
      <dgm:spPr/>
    </dgm:pt>
    <dgm:pt modelId="{E72F048C-F56C-4133-9D32-2E2E83362196}" type="pres">
      <dgm:prSet presAssocID="{B7DDEC71-C176-4DC4-9459-2353CBD5B085}" presName="node" presStyleLbl="node1" presStyleIdx="9" presStyleCnt="11" custLinFactNeighborX="1161" custLinFactNeighborY="-876">
        <dgm:presLayoutVars>
          <dgm:bulletEnabled val="1"/>
        </dgm:presLayoutVars>
      </dgm:prSet>
      <dgm:spPr/>
    </dgm:pt>
    <dgm:pt modelId="{C5E7757E-186B-41A5-9120-B2D2AE94493D}" type="pres">
      <dgm:prSet presAssocID="{A5715FE8-3765-4D30-BBC6-012E20F95F22}" presName="sibTrans" presStyleCnt="0"/>
      <dgm:spPr/>
    </dgm:pt>
    <dgm:pt modelId="{85497E4F-3BA2-4243-AD0E-1ABA577B2534}" type="pres">
      <dgm:prSet presAssocID="{C1DEDF80-4CE4-483B-B15C-07A1476101ED}" presName="node" presStyleLbl="node1" presStyleIdx="10" presStyleCnt="11" custLinFactNeighborX="1161" custLinFactNeighborY="-876">
        <dgm:presLayoutVars>
          <dgm:bulletEnabled val="1"/>
        </dgm:presLayoutVars>
      </dgm:prSet>
      <dgm:spPr/>
    </dgm:pt>
  </dgm:ptLst>
  <dgm:cxnLst>
    <dgm:cxn modelId="{AE9B0709-A973-447C-8360-EAE29178F041}" srcId="{C3739712-0078-476A-81D7-2182EB8A5ECB}" destId="{3336F726-92BC-49EE-BF51-A6DAE293B6A0}" srcOrd="2" destOrd="0" parTransId="{09BD9609-DD31-4157-B323-C65C9C90BCA3}" sibTransId="{86E0CDF3-A7DC-4EF3-8B52-B9759FCE6F36}"/>
    <dgm:cxn modelId="{B8E2791D-214D-4530-A4EA-9BBB62C5C590}" type="presOf" srcId="{2B3F7CE1-B066-4778-BC8D-CC44AF128526}" destId="{E48338FB-AD83-4EF3-A68C-31510809EF5C}" srcOrd="0" destOrd="0" presId="urn:microsoft.com/office/officeart/2005/8/layout/default"/>
    <dgm:cxn modelId="{387B5E1E-AEA4-4C64-ADA9-63C1FBD566DD}" type="presOf" srcId="{3CE8A572-54AA-4660-A437-1458173EED4C}" destId="{6342DF6C-DCA2-41A5-BBBE-63E8AA2FC2E7}" srcOrd="0" destOrd="0" presId="urn:microsoft.com/office/officeart/2005/8/layout/default"/>
    <dgm:cxn modelId="{D161D92B-9672-4E5C-A442-166E61C7BD82}" type="presOf" srcId="{1BB50AA3-4AB7-49B4-AC74-277D4C131B5C}" destId="{B59F45A5-B12E-4C3E-B4BE-EA198D63BC06}" srcOrd="0" destOrd="0" presId="urn:microsoft.com/office/officeart/2005/8/layout/default"/>
    <dgm:cxn modelId="{4B976B35-BDE0-4333-BAE2-2C83E49DE192}" type="presOf" srcId="{C1DEDF80-4CE4-483B-B15C-07A1476101ED}" destId="{85497E4F-3BA2-4243-AD0E-1ABA577B2534}" srcOrd="0" destOrd="0" presId="urn:microsoft.com/office/officeart/2005/8/layout/default"/>
    <dgm:cxn modelId="{AE2D9567-31C3-4505-B7AE-C6785D507C70}" srcId="{C3739712-0078-476A-81D7-2182EB8A5ECB}" destId="{3CE8A572-54AA-4660-A437-1458173EED4C}" srcOrd="8" destOrd="0" parTransId="{8C8607EC-8F49-4145-A03D-C40DCC798BFF}" sibTransId="{6EE62CB3-76D1-4757-902B-3A155D9100B4}"/>
    <dgm:cxn modelId="{54F52472-DDF8-42FC-8D3D-9176F0CFDEA9}" type="presOf" srcId="{63ED2D9E-CE3F-485D-B301-0D70C26BA77D}" destId="{791CE224-3180-4B50-868D-0C0420C88666}" srcOrd="0" destOrd="0" presId="urn:microsoft.com/office/officeart/2005/8/layout/default"/>
    <dgm:cxn modelId="{A4126583-C045-4460-BA53-5540A078B93D}" srcId="{C3739712-0078-476A-81D7-2182EB8A5ECB}" destId="{E73DE1A5-AC65-4347-987C-44B36ACA3D4D}" srcOrd="0" destOrd="0" parTransId="{50C5D74D-1A30-44F1-926D-293EF47C81D4}" sibTransId="{5E4C2423-4FC3-456B-8274-202714E13C14}"/>
    <dgm:cxn modelId="{A4778685-0E9B-46C3-A6CD-BCBE317C6FFC}" srcId="{C3739712-0078-476A-81D7-2182EB8A5ECB}" destId="{2DC2CB95-B70F-47B6-8917-5EDC2BE107F5}" srcOrd="6" destOrd="0" parTransId="{AA8234A5-8082-4564-A075-D2ADB67781C4}" sibTransId="{68D70A6C-F788-4BA3-BE94-2F2FD964333E}"/>
    <dgm:cxn modelId="{6B78A489-6E62-4797-9B64-B4A04D7741FD}" type="presOf" srcId="{C3739712-0078-476A-81D7-2182EB8A5ECB}" destId="{512E72DC-788B-499E-ACBE-5F0F16647152}" srcOrd="0" destOrd="0" presId="urn:microsoft.com/office/officeart/2005/8/layout/default"/>
    <dgm:cxn modelId="{39900498-21A9-4FA2-B354-EBD71B2C8BE8}" srcId="{C3739712-0078-476A-81D7-2182EB8A5ECB}" destId="{B7DDEC71-C176-4DC4-9459-2353CBD5B085}" srcOrd="9" destOrd="0" parTransId="{73D1C0BC-F7B4-42F2-9948-0B0467D10848}" sibTransId="{A5715FE8-3765-4D30-BBC6-012E20F95F22}"/>
    <dgm:cxn modelId="{B0B9DC98-1411-43E0-B3DC-97E246D454A5}" type="presOf" srcId="{0CF095A4-1D6F-42A5-ACEB-CDB27A038FD5}" destId="{BFF8F753-D6E0-4822-92EF-04A8C1DA7A03}" srcOrd="0" destOrd="0" presId="urn:microsoft.com/office/officeart/2005/8/layout/default"/>
    <dgm:cxn modelId="{27C75DA1-E960-499B-8F48-63D943B3A42B}" type="presOf" srcId="{2DC2CB95-B70F-47B6-8917-5EDC2BE107F5}" destId="{A06B1437-9E88-423C-B1BD-7D42617B091E}" srcOrd="0" destOrd="0" presId="urn:microsoft.com/office/officeart/2005/8/layout/default"/>
    <dgm:cxn modelId="{2A488CA1-8488-4C0C-A7C6-8BD874301F39}" type="presOf" srcId="{E73DE1A5-AC65-4347-987C-44B36ACA3D4D}" destId="{59729786-3DD2-4D73-89B6-18D7C1E278E3}" srcOrd="0" destOrd="0" presId="urn:microsoft.com/office/officeart/2005/8/layout/default"/>
    <dgm:cxn modelId="{ECD086A2-BD98-4D79-95DF-6D31385C57B8}" type="presOf" srcId="{B7DDEC71-C176-4DC4-9459-2353CBD5B085}" destId="{E72F048C-F56C-4133-9D32-2E2E83362196}" srcOrd="0" destOrd="0" presId="urn:microsoft.com/office/officeart/2005/8/layout/default"/>
    <dgm:cxn modelId="{D59653A8-D770-4C7F-BF16-5AC0F28B64A8}" srcId="{C3739712-0078-476A-81D7-2182EB8A5ECB}" destId="{1BB50AA3-4AB7-49B4-AC74-277D4C131B5C}" srcOrd="4" destOrd="0" parTransId="{ACE20774-468D-47B9-BDCE-0675D53CADA9}" sibTransId="{7A347A28-CE61-42DB-8A08-410C3F9D9D29}"/>
    <dgm:cxn modelId="{1C07B3B5-31EA-4A9E-8D62-D47B30586217}" srcId="{C3739712-0078-476A-81D7-2182EB8A5ECB}" destId="{0CF095A4-1D6F-42A5-ACEB-CDB27A038FD5}" srcOrd="5" destOrd="0" parTransId="{C1E39E55-7194-455E-A9D8-FCCBC4DA582D}" sibTransId="{599BA8C8-2F3A-4071-B1EE-D48FFA2A08DE}"/>
    <dgm:cxn modelId="{33EB90B6-914B-4CF0-9C32-617DBB6A4F25}" srcId="{C3739712-0078-476A-81D7-2182EB8A5ECB}" destId="{63ED2D9E-CE3F-485D-B301-0D70C26BA77D}" srcOrd="1" destOrd="0" parTransId="{EB5AF654-2953-455D-BE7D-D0DE83A31B35}" sibTransId="{B180324D-0B2F-48F4-98B0-5722A46ACDF5}"/>
    <dgm:cxn modelId="{5AA530BA-5406-4BE4-A917-1BA7E9605D41}" srcId="{C3739712-0078-476A-81D7-2182EB8A5ECB}" destId="{C1DEDF80-4CE4-483B-B15C-07A1476101ED}" srcOrd="10" destOrd="0" parTransId="{3B6EE250-0526-4680-B933-52847B200964}" sibTransId="{DB654E29-B96D-4E09-ABF6-958DC6BD3E40}"/>
    <dgm:cxn modelId="{1F3897E8-CC9A-4CB4-A8EC-5A1A6C54C165}" type="presOf" srcId="{3336F726-92BC-49EE-BF51-A6DAE293B6A0}" destId="{179B5C67-4EE7-433C-A2E7-3FA9CA7C62DC}" srcOrd="0" destOrd="0" presId="urn:microsoft.com/office/officeart/2005/8/layout/default"/>
    <dgm:cxn modelId="{B4788CF2-BEA6-460E-B9AD-ECFA66E59B35}" type="presOf" srcId="{66A538FD-D10C-44D9-8979-D76E5F9EE95A}" destId="{54B2F456-CEA5-439C-A2CA-332CC760C1E5}" srcOrd="0" destOrd="0" presId="urn:microsoft.com/office/officeart/2005/8/layout/default"/>
    <dgm:cxn modelId="{77C9CFFC-87C1-40C2-B9C7-EB913EC03EDC}" srcId="{C3739712-0078-476A-81D7-2182EB8A5ECB}" destId="{2B3F7CE1-B066-4778-BC8D-CC44AF128526}" srcOrd="7" destOrd="0" parTransId="{71116B04-BDAB-4564-93B4-E14953108D40}" sibTransId="{2DD0B7F3-5C38-4C13-B3A5-49E630396C3D}"/>
    <dgm:cxn modelId="{FAB6ECFF-A6F6-4D69-B710-452DE7299AD7}" srcId="{C3739712-0078-476A-81D7-2182EB8A5ECB}" destId="{66A538FD-D10C-44D9-8979-D76E5F9EE95A}" srcOrd="3" destOrd="0" parTransId="{2587ABEA-49D4-4B88-BA91-5EC2267127CF}" sibTransId="{441619B6-A6E8-4347-8333-0736E103F1AB}"/>
    <dgm:cxn modelId="{524CCE91-65E8-43DC-BAFA-AFEE3A364D88}" type="presParOf" srcId="{512E72DC-788B-499E-ACBE-5F0F16647152}" destId="{59729786-3DD2-4D73-89B6-18D7C1E278E3}" srcOrd="0" destOrd="0" presId="urn:microsoft.com/office/officeart/2005/8/layout/default"/>
    <dgm:cxn modelId="{1B62A07D-5110-454A-9C2C-4EF5A45B4BDC}" type="presParOf" srcId="{512E72DC-788B-499E-ACBE-5F0F16647152}" destId="{606DF30E-F1E4-4102-B84B-019671F194E1}" srcOrd="1" destOrd="0" presId="urn:microsoft.com/office/officeart/2005/8/layout/default"/>
    <dgm:cxn modelId="{2F342AB8-6AE5-4593-B181-D1102895BA94}" type="presParOf" srcId="{512E72DC-788B-499E-ACBE-5F0F16647152}" destId="{791CE224-3180-4B50-868D-0C0420C88666}" srcOrd="2" destOrd="0" presId="urn:microsoft.com/office/officeart/2005/8/layout/default"/>
    <dgm:cxn modelId="{306495E6-F8BB-4EA4-9BF7-BD24D0BC000F}" type="presParOf" srcId="{512E72DC-788B-499E-ACBE-5F0F16647152}" destId="{1605A292-4FA2-4035-A76A-221DD4EA37F8}" srcOrd="3" destOrd="0" presId="urn:microsoft.com/office/officeart/2005/8/layout/default"/>
    <dgm:cxn modelId="{4DD8E33B-7B2E-46A3-8B3C-E699D22EC0A8}" type="presParOf" srcId="{512E72DC-788B-499E-ACBE-5F0F16647152}" destId="{179B5C67-4EE7-433C-A2E7-3FA9CA7C62DC}" srcOrd="4" destOrd="0" presId="urn:microsoft.com/office/officeart/2005/8/layout/default"/>
    <dgm:cxn modelId="{3F80D5B7-7D58-42DB-85D0-ACEC6C54EEFD}" type="presParOf" srcId="{512E72DC-788B-499E-ACBE-5F0F16647152}" destId="{483D7BB9-9A8D-4276-B2A6-0D0F032BAE6D}" srcOrd="5" destOrd="0" presId="urn:microsoft.com/office/officeart/2005/8/layout/default"/>
    <dgm:cxn modelId="{F8C6BB69-A86E-4B57-9B79-1D80C360AEB5}" type="presParOf" srcId="{512E72DC-788B-499E-ACBE-5F0F16647152}" destId="{54B2F456-CEA5-439C-A2CA-332CC760C1E5}" srcOrd="6" destOrd="0" presId="urn:microsoft.com/office/officeart/2005/8/layout/default"/>
    <dgm:cxn modelId="{16113CF9-E0EB-4BF3-A832-EFBE762FE359}" type="presParOf" srcId="{512E72DC-788B-499E-ACBE-5F0F16647152}" destId="{8A522524-5398-46EE-AD3E-6D79A2EFC3BC}" srcOrd="7" destOrd="0" presId="urn:microsoft.com/office/officeart/2005/8/layout/default"/>
    <dgm:cxn modelId="{DBE02E18-9B83-483D-AF8A-2EFF83F7A3F9}" type="presParOf" srcId="{512E72DC-788B-499E-ACBE-5F0F16647152}" destId="{B59F45A5-B12E-4C3E-B4BE-EA198D63BC06}" srcOrd="8" destOrd="0" presId="urn:microsoft.com/office/officeart/2005/8/layout/default"/>
    <dgm:cxn modelId="{2761FAA6-954F-4F88-935C-714540482296}" type="presParOf" srcId="{512E72DC-788B-499E-ACBE-5F0F16647152}" destId="{287E3008-C7E9-4F43-B0C2-F109FEA8631A}" srcOrd="9" destOrd="0" presId="urn:microsoft.com/office/officeart/2005/8/layout/default"/>
    <dgm:cxn modelId="{93EA71CE-6566-4AEA-9979-E0C1F50C8748}" type="presParOf" srcId="{512E72DC-788B-499E-ACBE-5F0F16647152}" destId="{BFF8F753-D6E0-4822-92EF-04A8C1DA7A03}" srcOrd="10" destOrd="0" presId="urn:microsoft.com/office/officeart/2005/8/layout/default"/>
    <dgm:cxn modelId="{989B76C1-2645-4DB4-B1A6-5D16B8026BC8}" type="presParOf" srcId="{512E72DC-788B-499E-ACBE-5F0F16647152}" destId="{2609D0EF-4D3A-4C9E-BEDB-A883FAF383CD}" srcOrd="11" destOrd="0" presId="urn:microsoft.com/office/officeart/2005/8/layout/default"/>
    <dgm:cxn modelId="{49E3426C-2F85-45AD-A94F-EA320D7CCE4A}" type="presParOf" srcId="{512E72DC-788B-499E-ACBE-5F0F16647152}" destId="{A06B1437-9E88-423C-B1BD-7D42617B091E}" srcOrd="12" destOrd="0" presId="urn:microsoft.com/office/officeart/2005/8/layout/default"/>
    <dgm:cxn modelId="{F9F6A05D-37B0-40D3-A989-F74AD504FA86}" type="presParOf" srcId="{512E72DC-788B-499E-ACBE-5F0F16647152}" destId="{59593EC1-0E5F-4BA6-BBD6-67622D873C09}" srcOrd="13" destOrd="0" presId="urn:microsoft.com/office/officeart/2005/8/layout/default"/>
    <dgm:cxn modelId="{1303A114-416A-4180-A8B5-CAB16A4B8DD3}" type="presParOf" srcId="{512E72DC-788B-499E-ACBE-5F0F16647152}" destId="{E48338FB-AD83-4EF3-A68C-31510809EF5C}" srcOrd="14" destOrd="0" presId="urn:microsoft.com/office/officeart/2005/8/layout/default"/>
    <dgm:cxn modelId="{86D8BBF9-CD45-4B2B-82D9-A30CAE01FBF3}" type="presParOf" srcId="{512E72DC-788B-499E-ACBE-5F0F16647152}" destId="{D810263F-40CB-4215-9A4B-3782A0D5D971}" srcOrd="15" destOrd="0" presId="urn:microsoft.com/office/officeart/2005/8/layout/default"/>
    <dgm:cxn modelId="{2E770B6C-71B1-431A-9894-A23034436A85}" type="presParOf" srcId="{512E72DC-788B-499E-ACBE-5F0F16647152}" destId="{6342DF6C-DCA2-41A5-BBBE-63E8AA2FC2E7}" srcOrd="16" destOrd="0" presId="urn:microsoft.com/office/officeart/2005/8/layout/default"/>
    <dgm:cxn modelId="{B119A13C-3C48-40B6-8025-E481933938BE}" type="presParOf" srcId="{512E72DC-788B-499E-ACBE-5F0F16647152}" destId="{74B2A614-5819-4AAA-8566-F16077DF089B}" srcOrd="17" destOrd="0" presId="urn:microsoft.com/office/officeart/2005/8/layout/default"/>
    <dgm:cxn modelId="{429AFDF8-DD63-496A-908C-14AD267FE7CA}" type="presParOf" srcId="{512E72DC-788B-499E-ACBE-5F0F16647152}" destId="{E72F048C-F56C-4133-9D32-2E2E83362196}" srcOrd="18" destOrd="0" presId="urn:microsoft.com/office/officeart/2005/8/layout/default"/>
    <dgm:cxn modelId="{715E7562-D884-4F44-9EE4-B7A944666FB5}" type="presParOf" srcId="{512E72DC-788B-499E-ACBE-5F0F16647152}" destId="{C5E7757E-186B-41A5-9120-B2D2AE94493D}" srcOrd="19" destOrd="0" presId="urn:microsoft.com/office/officeart/2005/8/layout/default"/>
    <dgm:cxn modelId="{07F2D7AB-058E-40E6-AFC0-B9266C11B540}" type="presParOf" srcId="{512E72DC-788B-499E-ACBE-5F0F16647152}" destId="{85497E4F-3BA2-4243-AD0E-1ABA577B2534}" srcOrd="2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729786-3DD2-4D73-89B6-18D7C1E278E3}">
      <dsp:nvSpPr>
        <dsp:cNvPr id="0" name=""/>
        <dsp:cNvSpPr/>
      </dsp:nvSpPr>
      <dsp:spPr>
        <a:xfrm>
          <a:off x="2703" y="148340"/>
          <a:ext cx="2144586" cy="128675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kern="1200"/>
            <a:t>Same Day Primary Care Hubs </a:t>
          </a:r>
        </a:p>
      </dsp:txBody>
      <dsp:txXfrm>
        <a:off x="2703" y="148340"/>
        <a:ext cx="2144586" cy="1286751"/>
      </dsp:txXfrm>
    </dsp:sp>
    <dsp:sp modelId="{791CE224-3180-4B50-868D-0C0420C88666}">
      <dsp:nvSpPr>
        <dsp:cNvPr id="0" name=""/>
        <dsp:cNvSpPr/>
      </dsp:nvSpPr>
      <dsp:spPr>
        <a:xfrm>
          <a:off x="2361748" y="148340"/>
          <a:ext cx="2144586" cy="1286751"/>
        </a:xfrm>
        <a:prstGeom prst="rect">
          <a:avLst/>
        </a:prstGeom>
        <a:solidFill>
          <a:schemeClr val="accent2">
            <a:hueOff val="-145536"/>
            <a:satOff val="-8393"/>
            <a:lumOff val="86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kern="1200"/>
            <a:t>Falls Prevention Services </a:t>
          </a:r>
        </a:p>
      </dsp:txBody>
      <dsp:txXfrm>
        <a:off x="2361748" y="148340"/>
        <a:ext cx="2144586" cy="1286751"/>
      </dsp:txXfrm>
    </dsp:sp>
    <dsp:sp modelId="{179B5C67-4EE7-433C-A2E7-3FA9CA7C62DC}">
      <dsp:nvSpPr>
        <dsp:cNvPr id="0" name=""/>
        <dsp:cNvSpPr/>
      </dsp:nvSpPr>
      <dsp:spPr>
        <a:xfrm>
          <a:off x="4720792" y="148340"/>
          <a:ext cx="2144586" cy="1286751"/>
        </a:xfrm>
        <a:prstGeom prst="rect">
          <a:avLst/>
        </a:prstGeom>
        <a:solidFill>
          <a:schemeClr val="accent2">
            <a:hueOff val="-291073"/>
            <a:satOff val="-16786"/>
            <a:lumOff val="172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kern="1200"/>
            <a:t>Older People Integrated Care (OPIC) </a:t>
          </a:r>
        </a:p>
      </dsp:txBody>
      <dsp:txXfrm>
        <a:off x="4720792" y="148340"/>
        <a:ext cx="2144586" cy="1286751"/>
      </dsp:txXfrm>
    </dsp:sp>
    <dsp:sp modelId="{54B2F456-CEA5-439C-A2CA-332CC760C1E5}">
      <dsp:nvSpPr>
        <dsp:cNvPr id="0" name=""/>
        <dsp:cNvSpPr/>
      </dsp:nvSpPr>
      <dsp:spPr>
        <a:xfrm>
          <a:off x="7079837" y="148340"/>
          <a:ext cx="2144586" cy="1286751"/>
        </a:xfrm>
        <a:prstGeom prst="rect">
          <a:avLst/>
        </a:prstGeom>
        <a:solidFill>
          <a:schemeClr val="accent2">
            <a:hueOff val="-436609"/>
            <a:satOff val="-25178"/>
            <a:lumOff val="258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kern="1200"/>
            <a:t>Community Flow</a:t>
          </a:r>
        </a:p>
      </dsp:txBody>
      <dsp:txXfrm>
        <a:off x="7079837" y="148340"/>
        <a:ext cx="2144586" cy="1286751"/>
      </dsp:txXfrm>
    </dsp:sp>
    <dsp:sp modelId="{B59F45A5-B12E-4C3E-B4BE-EA198D63BC06}">
      <dsp:nvSpPr>
        <dsp:cNvPr id="0" name=""/>
        <dsp:cNvSpPr/>
      </dsp:nvSpPr>
      <dsp:spPr>
        <a:xfrm>
          <a:off x="2703" y="1649551"/>
          <a:ext cx="2144586" cy="1286751"/>
        </a:xfrm>
        <a:prstGeom prst="rect">
          <a:avLst/>
        </a:prstGeom>
        <a:solidFill>
          <a:schemeClr val="accent2">
            <a:hueOff val="-582145"/>
            <a:satOff val="-33571"/>
            <a:lumOff val="345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kern="1200" dirty="0"/>
            <a:t>Brave AI </a:t>
          </a:r>
        </a:p>
      </dsp:txBody>
      <dsp:txXfrm>
        <a:off x="2703" y="1649551"/>
        <a:ext cx="2144586" cy="1286751"/>
      </dsp:txXfrm>
    </dsp:sp>
    <dsp:sp modelId="{BFF8F753-D6E0-4822-92EF-04A8C1DA7A03}">
      <dsp:nvSpPr>
        <dsp:cNvPr id="0" name=""/>
        <dsp:cNvSpPr/>
      </dsp:nvSpPr>
      <dsp:spPr>
        <a:xfrm>
          <a:off x="2361748" y="1649551"/>
          <a:ext cx="2144586" cy="1286751"/>
        </a:xfrm>
        <a:prstGeom prst="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kern="1200"/>
            <a:t>Poverty Truth Commission</a:t>
          </a:r>
        </a:p>
      </dsp:txBody>
      <dsp:txXfrm>
        <a:off x="2361748" y="1649551"/>
        <a:ext cx="2144586" cy="1286751"/>
      </dsp:txXfrm>
    </dsp:sp>
    <dsp:sp modelId="{A06B1437-9E88-423C-B1BD-7D42617B091E}">
      <dsp:nvSpPr>
        <dsp:cNvPr id="0" name=""/>
        <dsp:cNvSpPr/>
      </dsp:nvSpPr>
      <dsp:spPr>
        <a:xfrm>
          <a:off x="4723173" y="1627020"/>
          <a:ext cx="2144586" cy="1286751"/>
        </a:xfrm>
        <a:prstGeom prst="rect">
          <a:avLst/>
        </a:prstGeom>
        <a:solidFill>
          <a:schemeClr val="accent2">
            <a:hueOff val="-873218"/>
            <a:satOff val="-50357"/>
            <a:lumOff val="517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kern="1200" dirty="0"/>
            <a:t>Integrated Diabetes Care</a:t>
          </a:r>
        </a:p>
      </dsp:txBody>
      <dsp:txXfrm>
        <a:off x="4723173" y="1627020"/>
        <a:ext cx="2144586" cy="1286751"/>
      </dsp:txXfrm>
    </dsp:sp>
    <dsp:sp modelId="{E48338FB-AD83-4EF3-A68C-31510809EF5C}">
      <dsp:nvSpPr>
        <dsp:cNvPr id="0" name=""/>
        <dsp:cNvSpPr/>
      </dsp:nvSpPr>
      <dsp:spPr>
        <a:xfrm>
          <a:off x="7082540" y="1627020"/>
          <a:ext cx="2144586" cy="1286751"/>
        </a:xfrm>
        <a:prstGeom prst="rect">
          <a:avLst/>
        </a:prstGeom>
        <a:solidFill>
          <a:schemeClr val="accent2">
            <a:hueOff val="-1018754"/>
            <a:satOff val="-58750"/>
            <a:lumOff val="604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kern="1200" dirty="0"/>
            <a:t>One Ilfracombe Model </a:t>
          </a:r>
        </a:p>
      </dsp:txBody>
      <dsp:txXfrm>
        <a:off x="7082540" y="1627020"/>
        <a:ext cx="2144586" cy="1286751"/>
      </dsp:txXfrm>
    </dsp:sp>
    <dsp:sp modelId="{6342DF6C-DCA2-41A5-BBBE-63E8AA2FC2E7}">
      <dsp:nvSpPr>
        <dsp:cNvPr id="0" name=""/>
        <dsp:cNvSpPr/>
      </dsp:nvSpPr>
      <dsp:spPr>
        <a:xfrm>
          <a:off x="1207124" y="3139489"/>
          <a:ext cx="2144586" cy="1286751"/>
        </a:xfrm>
        <a:prstGeom prst="rect">
          <a:avLst/>
        </a:prstGeom>
        <a:solidFill>
          <a:schemeClr val="accent2">
            <a:hueOff val="-1164290"/>
            <a:satOff val="-67142"/>
            <a:lumOff val="690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kern="1200" dirty="0"/>
            <a:t>Bideford H&amp;WB Hub</a:t>
          </a:r>
        </a:p>
      </dsp:txBody>
      <dsp:txXfrm>
        <a:off x="1207124" y="3139489"/>
        <a:ext cx="2144586" cy="1286751"/>
      </dsp:txXfrm>
    </dsp:sp>
    <dsp:sp modelId="{E72F048C-F56C-4133-9D32-2E2E83362196}">
      <dsp:nvSpPr>
        <dsp:cNvPr id="0" name=""/>
        <dsp:cNvSpPr/>
      </dsp:nvSpPr>
      <dsp:spPr>
        <a:xfrm>
          <a:off x="3566169" y="3139489"/>
          <a:ext cx="2144586" cy="1286751"/>
        </a:xfrm>
        <a:prstGeom prst="rect">
          <a:avLst/>
        </a:prstGeom>
        <a:solidFill>
          <a:schemeClr val="accent2">
            <a:hueOff val="-1309827"/>
            <a:satOff val="-75535"/>
            <a:lumOff val="7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kern="1200" dirty="0"/>
            <a:t>FAME (falls programme)</a:t>
          </a:r>
        </a:p>
      </dsp:txBody>
      <dsp:txXfrm>
        <a:off x="3566169" y="3139489"/>
        <a:ext cx="2144586" cy="1286751"/>
      </dsp:txXfrm>
    </dsp:sp>
    <dsp:sp modelId="{85497E4F-3BA2-4243-AD0E-1ABA577B2534}">
      <dsp:nvSpPr>
        <dsp:cNvPr id="0" name=""/>
        <dsp:cNvSpPr/>
      </dsp:nvSpPr>
      <dsp:spPr>
        <a:xfrm>
          <a:off x="5925213" y="3139489"/>
          <a:ext cx="2144586" cy="1286751"/>
        </a:xfrm>
        <a:prstGeom prst="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kern="1200" dirty="0"/>
            <a:t>Closing the Gap</a:t>
          </a:r>
        </a:p>
      </dsp:txBody>
      <dsp:txXfrm>
        <a:off x="5925213" y="3139489"/>
        <a:ext cx="2144586" cy="12867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64EA44-7E65-4B04-B6B7-42C336BB60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8DCB637-B0A3-49EB-BFBE-3463FA280A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E30125-4F2F-4F6A-AA69-B260866384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2B1C9-3C73-4751-83E9-E02D9F0BABDA}" type="datetimeFigureOut">
              <a:rPr lang="en-US" smtClean="0"/>
              <a:t>4/28/2026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D72A9B-C3E0-44E0-B85E-97D1330B3C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DB74A9-70F2-4228-8244-DA726CD51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18F01-2A83-4A41-97D7-40E3802271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709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A36D29-82D3-4590-A4DA-E308D23BF0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F92D38-E39D-4774-AA40-DB821F1C19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7CA7EF-0CB2-4A51-8E82-C086C6286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2B1C9-3C73-4751-83E9-E02D9F0BABDA}" type="datetimeFigureOut">
              <a:rPr lang="en-US" smtClean="0"/>
              <a:t>4/28/2026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7E9C19-5735-4E80-912A-998EAF2F13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EC88F1-6433-4276-AB0B-3FEE09E98E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18F01-2A83-4A41-97D7-40E3802271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0386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1A814B0-3968-40AC-B5FD-C27A1EC706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42B405-4A52-4E52-AE0C-7508E8F156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01C36C-CAD2-4D05-ACB4-EADBA9855E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2B1C9-3C73-4751-83E9-E02D9F0BABDA}" type="datetimeFigureOut">
              <a:rPr lang="en-US" smtClean="0"/>
              <a:t>4/28/2026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BF3A6B-9E1B-40EB-9388-FA7277B7B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1EEE5E-BCBD-40BC-97E0-B84B2BE5E1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18F01-2A83-4A41-97D7-40E3802271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760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658085"/>
          </a:xfrm>
        </p:spPr>
        <p:txBody>
          <a:bodyPr>
            <a:normAutofit/>
          </a:bodyPr>
          <a:lstStyle>
            <a:lvl1pPr>
              <a:defRPr sz="3334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accent1"/>
              </a:buClr>
              <a:defRPr sz="2133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FB14B4C-E788-404F-AEAE-CE1C68411D4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" y="836712"/>
            <a:ext cx="10972800" cy="288827"/>
          </a:xfrm>
        </p:spPr>
        <p:txBody>
          <a:bodyPr/>
          <a:lstStyle>
            <a:lvl1pPr marL="0" indent="0">
              <a:buNone/>
              <a:defRPr sz="1867"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  <a:endParaRPr lang="en-GB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CF811B0-8A02-4BEA-BF81-67BCC56BA00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06914"/>
            <a:ext cx="12192000" cy="1174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29804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Arrow: Pentagon 26">
            <a:extLst>
              <a:ext uri="{FF2B5EF4-FFF2-40B4-BE49-F238E27FC236}">
                <a16:creationId xmlns:a16="http://schemas.microsoft.com/office/drawing/2014/main" id="{BCC481FD-D879-42F1-B05D-AC0399A58898}"/>
              </a:ext>
            </a:extLst>
          </p:cNvPr>
          <p:cNvSpPr/>
          <p:nvPr userDrawn="1"/>
        </p:nvSpPr>
        <p:spPr>
          <a:xfrm>
            <a:off x="0" y="365122"/>
            <a:ext cx="9220199" cy="1031876"/>
          </a:xfrm>
          <a:prstGeom prst="homePlate">
            <a:avLst/>
          </a:prstGeom>
          <a:pattFill prst="dotGrid">
            <a:fgClr>
              <a:schemeClr val="accent6">
                <a:lumMod val="75000"/>
              </a:schemeClr>
            </a:fgClr>
            <a:bgClr>
              <a:schemeClr val="accent6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1D6C78D-40B8-46A2-9C00-C649DB2A81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3857" y="365125"/>
            <a:ext cx="7926342" cy="1031875"/>
          </a:xfrm>
        </p:spPr>
        <p:txBody>
          <a:bodyPr>
            <a:normAutofit/>
          </a:bodyPr>
          <a:lstStyle>
            <a:lvl1pPr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0D0215-AADE-4D37-BA54-C9AF4D141C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2143125"/>
            <a:ext cx="11391900" cy="4033838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2000"/>
            </a:lvl1pPr>
            <a:lvl2pPr marL="800100" indent="-342900">
              <a:lnSpc>
                <a:spcPct val="100000"/>
              </a:lnSpc>
              <a:buClr>
                <a:schemeClr val="accent6"/>
              </a:buClr>
              <a:buFont typeface="Arial" panose="020B0604020202020204" pitchFamily="34" charset="0"/>
              <a:buChar char="►"/>
              <a:defRPr sz="2000"/>
            </a:lvl2pPr>
            <a:lvl3pPr marL="914400" indent="0">
              <a:lnSpc>
                <a:spcPct val="100000"/>
              </a:lnSpc>
              <a:buNone/>
              <a:defRPr sz="1800"/>
            </a:lvl3pPr>
            <a:lvl4pPr marL="1371600" indent="0">
              <a:lnSpc>
                <a:spcPct val="100000"/>
              </a:lnSpc>
              <a:buNone/>
              <a:defRPr sz="1600"/>
            </a:lvl4pPr>
            <a:lvl5pPr marL="1828800" indent="0">
              <a:lnSpc>
                <a:spcPct val="100000"/>
              </a:lnSpc>
              <a:buNone/>
              <a:defRPr sz="12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1DA75C-2365-403A-9D3A-DB8B1961C2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6A669-CDFD-462D-AA02-23FCD7FDF312}" type="datetimeFigureOut">
              <a:rPr lang="en-GB" smtClean="0"/>
              <a:t>28/04/2026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39D6CF-E40A-4FE0-B9E9-D41CAE26D6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9690F7-07D6-4BB6-BB93-E94DAF879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9DEA2-184D-4019-AAAE-99EB71A12C66}" type="slidenum">
              <a:rPr lang="en-GB" smtClean="0"/>
              <a:t>‹#›</a:t>
            </a:fld>
            <a:endParaRPr lang="en-GB"/>
          </a:p>
        </p:txBody>
      </p:sp>
      <p:sp>
        <p:nvSpPr>
          <p:cNvPr id="9" name="Arrow: Pentagon 8">
            <a:extLst>
              <a:ext uri="{FF2B5EF4-FFF2-40B4-BE49-F238E27FC236}">
                <a16:creationId xmlns:a16="http://schemas.microsoft.com/office/drawing/2014/main" id="{0B3F04EA-34B3-43ED-97B2-5197820A77B4}"/>
              </a:ext>
            </a:extLst>
          </p:cNvPr>
          <p:cNvSpPr/>
          <p:nvPr userDrawn="1"/>
        </p:nvSpPr>
        <p:spPr>
          <a:xfrm>
            <a:off x="0" y="6356350"/>
            <a:ext cx="11534775" cy="501650"/>
          </a:xfrm>
          <a:prstGeom prst="homePlate">
            <a:avLst/>
          </a:prstGeom>
          <a:pattFill prst="lgGrid">
            <a:fgClr>
              <a:srgbClr val="D1E1E1"/>
            </a:fgClr>
            <a:bgClr>
              <a:srgbClr val="F0F5F5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1CE8CB7E-F8F1-4400-AB4B-F655A2CAB79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6221602"/>
            <a:ext cx="10061468" cy="771146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1B139E7C-4215-457B-99D3-FABF376B3D6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2000" y="288000"/>
            <a:ext cx="2294143" cy="1009880"/>
          </a:xfrm>
          <a:prstGeom prst="rect">
            <a:avLst/>
          </a:prstGeom>
        </p:spPr>
      </p:pic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621EA825-1983-4856-89AB-F16230D108B4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381000" y="1576385"/>
            <a:ext cx="11391900" cy="46761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2400" b="1">
                <a:solidFill>
                  <a:schemeClr val="accent6"/>
                </a:solidFill>
              </a:defRPr>
            </a:lvl1pPr>
            <a:lvl2pPr marL="800100" indent="-342900">
              <a:lnSpc>
                <a:spcPct val="100000"/>
              </a:lnSpc>
              <a:buClr>
                <a:schemeClr val="accent1"/>
              </a:buClr>
              <a:buFont typeface="Arial" panose="020B0604020202020204" pitchFamily="34" charset="0"/>
              <a:buChar char="►"/>
              <a:defRPr sz="2000"/>
            </a:lvl2pPr>
            <a:lvl3pPr marL="914400" indent="0">
              <a:lnSpc>
                <a:spcPct val="100000"/>
              </a:lnSpc>
              <a:buNone/>
              <a:defRPr sz="1800"/>
            </a:lvl3pPr>
            <a:lvl4pPr marL="1371600" indent="0">
              <a:lnSpc>
                <a:spcPct val="100000"/>
              </a:lnSpc>
              <a:buNone/>
              <a:defRPr sz="1600"/>
            </a:lvl4pPr>
            <a:lvl5pPr marL="1828800" indent="0">
              <a:lnSpc>
                <a:spcPct val="100000"/>
              </a:lnSpc>
              <a:buNone/>
              <a:defRPr sz="1200"/>
            </a:lvl5pPr>
          </a:lstStyle>
          <a:p>
            <a:pPr lvl="0"/>
            <a:r>
              <a:rPr lang="en-US"/>
              <a:t>Edit Master text styles</a:t>
            </a:r>
            <a:endParaRPr lang="en-GB"/>
          </a:p>
        </p:txBody>
      </p:sp>
      <p:sp>
        <p:nvSpPr>
          <p:cNvPr id="30" name="Picture Placeholder 2">
            <a:extLst>
              <a:ext uri="{FF2B5EF4-FFF2-40B4-BE49-F238E27FC236}">
                <a16:creationId xmlns:a16="http://schemas.microsoft.com/office/drawing/2014/main" id="{EFC10543-263A-40FB-BC20-A1429CCDE150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285857" y="365120"/>
            <a:ext cx="1008000" cy="1008000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3634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84080-A7AB-4081-9483-6B307EF3D7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B65A1F-9592-4A7C-9EA6-111DCB5324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9BDF86-6A04-463F-8E11-29F7331FEF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2B1C9-3C73-4751-83E9-E02D9F0BABDA}" type="datetimeFigureOut">
              <a:rPr lang="en-US" smtClean="0"/>
              <a:t>4/28/2026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76989B-C7E7-49FA-AC4D-EDCC386A5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736124-2DFE-49CE-B01A-5CE267B16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18F01-2A83-4A41-97D7-40E3802271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2436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50D05B-712C-4EF1-9618-BD74CA35B5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551F89-BB7F-4EAF-BF69-2082621AA8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2F9F3C-4270-4D88-BABB-5E6E3AB0C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2B1C9-3C73-4751-83E9-E02D9F0BABDA}" type="datetimeFigureOut">
              <a:rPr lang="en-US" smtClean="0"/>
              <a:t>4/28/2026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15687B-4A4B-4AA0-A181-73BF918FCB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658907-9674-49BA-B014-F99AE1E305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18F01-2A83-4A41-97D7-40E3802271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64392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319349-BFA0-4A3A-B68E-2BEEC9B69E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2C972F-4DAC-4DFB-8E5E-831235D35C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E3DAE1-05DF-4784-AE2A-CCF7889D58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AA5ACC-7715-43DC-85F7-A8DF84E284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2B1C9-3C73-4751-83E9-E02D9F0BABDA}" type="datetimeFigureOut">
              <a:rPr lang="en-US" smtClean="0"/>
              <a:t>4/28/2026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BD012B-D804-4376-9311-4505D9CA05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68DF2C-EFD1-461A-93C3-286D3F7BD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18F01-2A83-4A41-97D7-40E3802271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8372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82A0F3-F82A-4153-9637-2AF7AB5A50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2AF1A9-B5DD-46B1-BFBC-52B12A2B8A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0C02AD-1545-4B5D-9C27-0D82EF56EE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DA8EB1-9189-4706-A58D-4222D39A78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7B1D9CC-1603-4937-8AAD-50D8AAFC69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2045FD9-F7E4-417D-A3F5-A384E61523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2B1C9-3C73-4751-83E9-E02D9F0BABDA}" type="datetimeFigureOut">
              <a:rPr lang="en-US" smtClean="0"/>
              <a:t>4/28/2026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D4BEE5C-EAC7-40DF-866B-FA4360B385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3C021C6-9B3D-4108-AFD3-F8858A16C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18F01-2A83-4A41-97D7-40E3802271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4854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66CA4F-FE6B-4857-8B8F-DA03C938F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B7E6BAA-5CC8-49EF-B502-1223AC281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2B1C9-3C73-4751-83E9-E02D9F0BABDA}" type="datetimeFigureOut">
              <a:rPr lang="en-US" smtClean="0"/>
              <a:t>4/28/2026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684232-BFEC-4478-8063-D0D202220F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A758E23-A2D0-432C-B2F4-489B10A1A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18F01-2A83-4A41-97D7-40E3802271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8567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AD68994-2089-4984-8CE8-6571C5D68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2B1C9-3C73-4751-83E9-E02D9F0BABDA}" type="datetimeFigureOut">
              <a:rPr lang="en-US" smtClean="0"/>
              <a:t>4/28/2026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0E987A4-1BD3-4D05-90B6-725454C6A6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BEB47A-E241-448B-9DA7-94D4752E3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18F01-2A83-4A41-97D7-40E3802271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1803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6B6375-4639-4314-8550-174391F96A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2599EA-8113-4314-B332-5C20CDF80D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6A51A9-7850-4315-9CA1-B21960249C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00CDEF-C2FB-415F-9C76-DE1EC4FD07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2B1C9-3C73-4751-83E9-E02D9F0BABDA}" type="datetimeFigureOut">
              <a:rPr lang="en-US" smtClean="0"/>
              <a:t>4/28/2026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7D293D-FD5B-416B-84A8-530F069DD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44A11A-F284-4890-9C24-6DCC8DF35E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18F01-2A83-4A41-97D7-40E3802271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9994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D59C27-6969-4499-8432-BD7A0287B4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942E6B4-D926-456B-9CB7-C0788C732EB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275B87-49C7-4ED1-B75F-777B2B436E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DAB90C-5B84-4F19-AB53-FECA6258D0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2B1C9-3C73-4751-83E9-E02D9F0BABDA}" type="datetimeFigureOut">
              <a:rPr lang="en-US" smtClean="0"/>
              <a:t>4/28/2026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8B1D98-CAB8-4DBD-87E3-FB47D1AA0C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F1A998-B580-4473-98CF-9512CA6F5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18F01-2A83-4A41-97D7-40E3802271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6863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B6F4DF4-DA4F-4D5C-B6BF-9B1484E111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3EA1C3-4BF8-44B0-AFE4-2075754AA1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4DC25D-EDEF-4D0B-8F33-E4951E02A4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62B1C9-3C73-4751-83E9-E02D9F0BABDA}" type="datetimeFigureOut">
              <a:rPr lang="en-US" smtClean="0"/>
              <a:t>4/28/2026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4721A8-1765-40ED-9CFF-2867C50B86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B43013-75C6-4711-A442-AECC2D3E9B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218F01-2A83-4A41-97D7-40E3802271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9778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svg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AE071E-AA93-4775-9039-99E1090269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404269"/>
          </a:xfrm>
        </p:spPr>
        <p:txBody>
          <a:bodyPr/>
          <a:lstStyle/>
          <a:p>
            <a:r>
              <a:rPr lang="en-US" b="1" dirty="0"/>
              <a:t>RDUH Neighbourhood Health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059C31-33D3-44F2-BCC8-15E23C97BF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50696" y="2899611"/>
            <a:ext cx="5907504" cy="3176335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US" b="1" dirty="0"/>
              <a:t>Contents</a:t>
            </a:r>
          </a:p>
          <a:p>
            <a:pPr algn="l"/>
            <a:r>
              <a:rPr lang="en-US" dirty="0"/>
              <a:t>Commissioning intentions</a:t>
            </a:r>
          </a:p>
          <a:p>
            <a:pPr algn="l"/>
            <a:r>
              <a:rPr lang="en-US" dirty="0"/>
              <a:t>RDUH clinician ideas and proposals</a:t>
            </a:r>
          </a:p>
          <a:p>
            <a:pPr algn="l"/>
            <a:r>
              <a:rPr lang="en-US" dirty="0" err="1"/>
              <a:t>Categorisation</a:t>
            </a:r>
            <a:r>
              <a:rPr lang="en-US" dirty="0"/>
              <a:t> according to our 26/7 op plan/DBV</a:t>
            </a:r>
          </a:p>
          <a:p>
            <a:pPr algn="l"/>
            <a:r>
              <a:rPr lang="en-US" dirty="0"/>
              <a:t>Known ROI of schemes</a:t>
            </a:r>
          </a:p>
          <a:p>
            <a:pPr algn="l"/>
            <a:r>
              <a:rPr lang="en-US" dirty="0"/>
              <a:t>Other prevention work led by RDUH (neighbourhood)</a:t>
            </a:r>
          </a:p>
          <a:p>
            <a:pPr algn="l"/>
            <a:r>
              <a:rPr lang="en-US" dirty="0"/>
              <a:t>Neighbourhood infrastructure already in place</a:t>
            </a:r>
          </a:p>
          <a:p>
            <a:pPr algn="l"/>
            <a:r>
              <a:rPr lang="en-US" dirty="0"/>
              <a:t>PCN and Neighbourhood landscape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29222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1CD7E9-2129-C1C9-F4BE-9AAD847A57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CCBB85F-7D1E-DF74-1458-6E085E927FCF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2"/>
          </a:solidFill>
        </p:spPr>
        <p:txBody>
          <a:bodyPr>
            <a:normAutofit/>
          </a:bodyPr>
          <a:lstStyle/>
          <a:p>
            <a:r>
              <a:rPr lang="en-GB" dirty="0"/>
              <a:t>Our prevention programmes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D9C9989-839A-8DB5-1DDF-3EE0056F92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8844" y="2278739"/>
            <a:ext cx="3705098" cy="4214136"/>
          </a:xfrm>
          <a:ln>
            <a:noFill/>
          </a:ln>
        </p:spPr>
        <p:txBody>
          <a:bodyPr vert="horz" lIns="91440" tIns="45720" rIns="91440" bIns="45720" rtlCol="0" anchor="t">
            <a:noAutofit/>
          </a:bodyPr>
          <a:lstStyle/>
          <a:p>
            <a:pPr algn="ctr"/>
            <a:r>
              <a:rPr lang="en-GB" b="1" dirty="0"/>
              <a:t>Population Health devolved locality funding (ICB)</a:t>
            </a:r>
          </a:p>
          <a:p>
            <a:pPr algn="ctr"/>
            <a:r>
              <a:rPr lang="en-GB" b="1" dirty="0"/>
              <a:t>£822k to N&amp;E  (ends Mar26)</a:t>
            </a:r>
            <a:endParaRPr lang="en-GB" dirty="0"/>
          </a:p>
          <a:p>
            <a:r>
              <a:rPr lang="en-GB" sz="1400" dirty="0"/>
              <a:t>Invest in innovations to prevent ill-health and poor health outcomes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/>
              <a:t>High Intensity Users in ED. Avoiding c.40% attendances by supporting debt, housing etc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/>
              <a:t>Social Prescribing in RD&amp;E 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/>
              <a:t>Community Flow. Making discharges work by connecting people to support they need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/>
              <a:t>CYP mental health and resilience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/>
              <a:t>Coastal Community Network – economic regeneration and wellbeing of deprived coastal towns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BD5965A-F940-1BDA-A798-1EEA8FFDA4B2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381000" y="1576385"/>
            <a:ext cx="11391899" cy="467618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GB" sz="1600" b="0" dirty="0">
                <a:solidFill>
                  <a:schemeClr val="tx2"/>
                </a:solidFill>
              </a:rPr>
              <a:t>Royal Devon has developed relationships with community partners (councils, colleges, police, housing etc). We are increasingly trusted by commissioners to hold and distribute prevention budgets in North and East Devon</a:t>
            </a:r>
          </a:p>
        </p:txBody>
      </p:sp>
      <p:sp>
        <p:nvSpPr>
          <p:cNvPr id="10" name="Content Placeholder 4">
            <a:extLst>
              <a:ext uri="{FF2B5EF4-FFF2-40B4-BE49-F238E27FC236}">
                <a16:creationId xmlns:a16="http://schemas.microsoft.com/office/drawing/2014/main" id="{2094FAC7-D93C-D37A-B1A0-8A0348E923B9}"/>
              </a:ext>
            </a:extLst>
          </p:cNvPr>
          <p:cNvSpPr txBox="1">
            <a:spLocks/>
          </p:cNvSpPr>
          <p:nvPr/>
        </p:nvSpPr>
        <p:spPr>
          <a:xfrm>
            <a:off x="4044557" y="2283067"/>
            <a:ext cx="2439370" cy="3945838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0100" indent="-3429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accent6"/>
              </a:buClr>
              <a:buFont typeface="Arial" panose="020B0604020202020204" pitchFamily="34" charset="0"/>
              <a:buChar char="►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7345" indent="-347345" algn="ctr" rtl="0" eaLnBrk="1" latinLnBrk="0" hangingPunct="1">
              <a:spcBef>
                <a:spcPts val="1000"/>
              </a:spcBef>
              <a:buNone/>
            </a:pPr>
            <a:r>
              <a:rPr lang="en-GB" b="1" dirty="0"/>
              <a:t>Smoking </a:t>
            </a:r>
          </a:p>
          <a:p>
            <a:pPr marL="347345" indent="-347345" algn="ctr" rtl="0" eaLnBrk="1" latinLnBrk="0" hangingPunct="1">
              <a:spcBef>
                <a:spcPts val="1000"/>
              </a:spcBef>
              <a:buNone/>
            </a:pPr>
            <a:r>
              <a:rPr lang="en-GB" b="1" dirty="0"/>
              <a:t>(DCC + ICB)</a:t>
            </a:r>
          </a:p>
          <a:p>
            <a:pPr marL="347345" indent="-347345" algn="ctr" rtl="0" eaLnBrk="1" latinLnBrk="0" hangingPunct="1">
              <a:spcBef>
                <a:spcPts val="1000"/>
              </a:spcBef>
              <a:buNone/>
            </a:pPr>
            <a:r>
              <a:rPr lang="en-US" b="1" dirty="0"/>
              <a:t>£428k N&amp;E</a:t>
            </a:r>
          </a:p>
          <a:p>
            <a:pPr marL="347345" indent="-347345">
              <a:buFont typeface="Arial" panose="020B0604020202020204" pitchFamily="34" charset="0"/>
              <a:buChar char="•"/>
            </a:pPr>
            <a:r>
              <a:rPr lang="en-GB" sz="1400" dirty="0"/>
              <a:t>Smoke-free generation</a:t>
            </a:r>
            <a:endParaRPr lang="en-GB" sz="1400" dirty="0">
              <a:solidFill>
                <a:srgbClr val="000000"/>
              </a:solidFill>
              <a:effectLst/>
              <a:latin typeface="Arial" panose="020B0604020202020204" pitchFamily="34" charset="0"/>
              <a:cs typeface="Arial"/>
            </a:endParaRPr>
          </a:p>
          <a:p>
            <a:pPr marL="347345" indent="-347345">
              <a:buFont typeface="Arial" panose="020B0604020202020204" pitchFamily="34" charset="0"/>
              <a:buChar char="•"/>
            </a:pPr>
            <a:r>
              <a:rPr lang="en-GB" sz="1400" dirty="0">
                <a:latin typeface="Arial"/>
                <a:cs typeface="Arial"/>
              </a:rPr>
              <a:t>Targeting maternity, ED, OPD</a:t>
            </a:r>
          </a:p>
          <a:p>
            <a:pPr marL="347345" indent="-347345">
              <a:buFont typeface="Arial" panose="020B0604020202020204" pitchFamily="34" charset="0"/>
              <a:buChar char="•"/>
            </a:pPr>
            <a:r>
              <a:rPr lang="en-GB" sz="1400" dirty="0">
                <a:latin typeface="Arial"/>
                <a:cs typeface="Arial"/>
              </a:rPr>
              <a:t>Link to tobacco replacement therapies</a:t>
            </a:r>
          </a:p>
        </p:txBody>
      </p:sp>
      <p:sp>
        <p:nvSpPr>
          <p:cNvPr id="19" name="Content Placeholder 4">
            <a:extLst>
              <a:ext uri="{FF2B5EF4-FFF2-40B4-BE49-F238E27FC236}">
                <a16:creationId xmlns:a16="http://schemas.microsoft.com/office/drawing/2014/main" id="{C6E02138-AC2A-649B-93E0-2E66CFAD25C7}"/>
              </a:ext>
            </a:extLst>
          </p:cNvPr>
          <p:cNvSpPr txBox="1">
            <a:spLocks/>
          </p:cNvSpPr>
          <p:nvPr/>
        </p:nvSpPr>
        <p:spPr>
          <a:xfrm>
            <a:off x="9522031" y="2330114"/>
            <a:ext cx="2071254" cy="3837054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0100" indent="-3429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accent6"/>
              </a:buClr>
              <a:buFont typeface="Arial" panose="020B0604020202020204" pitchFamily="34" charset="0"/>
              <a:buChar char="►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b="1" dirty="0"/>
              <a:t>People on probation</a:t>
            </a:r>
          </a:p>
          <a:p>
            <a:pPr algn="ctr"/>
            <a:r>
              <a:rPr lang="en-GB" b="1" dirty="0"/>
              <a:t>£60k Ministry of Justice</a:t>
            </a:r>
          </a:p>
          <a:p>
            <a:pPr algn="ctr"/>
            <a:r>
              <a:rPr lang="en-GB" b="1" dirty="0"/>
              <a:t>Ilfracombe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400" dirty="0"/>
              <a:t>50 people on probation over 6 months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400" dirty="0">
                <a:cs typeface="Arial"/>
              </a:rPr>
              <a:t>Integrate health and justice for people with the most complex health needs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D01D18F9-FD74-7516-3EF1-EBFB22C19107}"/>
              </a:ext>
            </a:extLst>
          </p:cNvPr>
          <p:cNvCxnSpPr>
            <a:cxnSpLocks/>
          </p:cNvCxnSpPr>
          <p:nvPr/>
        </p:nvCxnSpPr>
        <p:spPr>
          <a:xfrm>
            <a:off x="6568022" y="2494604"/>
            <a:ext cx="0" cy="3734301"/>
          </a:xfrm>
          <a:prstGeom prst="line">
            <a:avLst/>
          </a:prstGeom>
          <a:ln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FDA78394-0814-04A3-FD72-18A1C6ACA5FF}"/>
              </a:ext>
            </a:extLst>
          </p:cNvPr>
          <p:cNvCxnSpPr>
            <a:cxnSpLocks/>
          </p:cNvCxnSpPr>
          <p:nvPr/>
        </p:nvCxnSpPr>
        <p:spPr>
          <a:xfrm>
            <a:off x="3943942" y="2494605"/>
            <a:ext cx="0" cy="3734300"/>
          </a:xfrm>
          <a:prstGeom prst="line">
            <a:avLst/>
          </a:prstGeom>
          <a:ln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3EBF3B7D-457A-A0AF-3310-473F59DE94B6}"/>
              </a:ext>
            </a:extLst>
          </p:cNvPr>
          <p:cNvSpPr txBox="1">
            <a:spLocks/>
          </p:cNvSpPr>
          <p:nvPr/>
        </p:nvSpPr>
        <p:spPr>
          <a:xfrm>
            <a:off x="6652117" y="2278738"/>
            <a:ext cx="2266251" cy="3945837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0100" indent="-3429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accent6"/>
              </a:buClr>
              <a:buFont typeface="Arial" panose="020B0604020202020204" pitchFamily="34" charset="0"/>
              <a:buChar char="►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7345" indent="-347345" algn="ctr" rtl="0" eaLnBrk="1" latinLnBrk="0" hangingPunct="1">
              <a:spcBef>
                <a:spcPts val="1000"/>
              </a:spcBef>
              <a:buNone/>
            </a:pPr>
            <a:r>
              <a:rPr lang="en-GB" b="1" dirty="0"/>
              <a:t>Early cancer diagnosis (NHSE)</a:t>
            </a:r>
          </a:p>
          <a:p>
            <a:pPr marL="347345" indent="-347345" algn="ctr" rtl="0" eaLnBrk="1" latinLnBrk="0" hangingPunct="1">
              <a:spcBef>
                <a:spcPts val="1000"/>
              </a:spcBef>
              <a:buNone/>
            </a:pPr>
            <a:r>
              <a:rPr lang="en-US" b="1" dirty="0"/>
              <a:t>£170k N&amp;E</a:t>
            </a:r>
          </a:p>
          <a:p>
            <a:pPr marL="347345" indent="-347345">
              <a:buFont typeface="Arial" panose="020B0604020202020204" pitchFamily="34" charset="0"/>
              <a:buChar char="•"/>
            </a:pPr>
            <a:r>
              <a:rPr lang="en-GB" sz="1400" dirty="0"/>
              <a:t>Target lung, breast and bowel</a:t>
            </a:r>
          </a:p>
          <a:p>
            <a:pPr marL="347345" indent="-347345">
              <a:buFont typeface="Arial" panose="020B0604020202020204" pitchFamily="34" charset="0"/>
              <a:buChar char="•"/>
            </a:pPr>
            <a:r>
              <a:rPr lang="en-GB" sz="1400" dirty="0"/>
              <a:t>Outreach</a:t>
            </a:r>
          </a:p>
          <a:p>
            <a:pPr marL="347345" indent="-347345">
              <a:buFont typeface="Arial" panose="020B0604020202020204" pitchFamily="34" charset="0"/>
              <a:buChar char="•"/>
            </a:pPr>
            <a:r>
              <a:rPr lang="en-GB" sz="1400" dirty="0"/>
              <a:t>Link to GP PHM and stratification</a:t>
            </a:r>
          </a:p>
          <a:p>
            <a:pPr marL="347345" indent="-347345">
              <a:buFont typeface="Arial" panose="020B0604020202020204" pitchFamily="34" charset="0"/>
              <a:buChar char="•"/>
            </a:pPr>
            <a:r>
              <a:rPr lang="en-GB" sz="1400" dirty="0"/>
              <a:t>Cancer Alliance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3CAB1C9-1A54-E91E-B34D-AC4DD776FDFE}"/>
              </a:ext>
            </a:extLst>
          </p:cNvPr>
          <p:cNvCxnSpPr>
            <a:cxnSpLocks/>
          </p:cNvCxnSpPr>
          <p:nvPr/>
        </p:nvCxnSpPr>
        <p:spPr>
          <a:xfrm>
            <a:off x="9220199" y="2381491"/>
            <a:ext cx="0" cy="3734301"/>
          </a:xfrm>
          <a:prstGeom prst="line">
            <a:avLst/>
          </a:prstGeom>
          <a:ln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08569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C9ED69-E808-4FE4-434F-5C407984CC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Placeholder 9" descr="Target">
            <a:extLst>
              <a:ext uri="{FF2B5EF4-FFF2-40B4-BE49-F238E27FC236}">
                <a16:creationId xmlns:a16="http://schemas.microsoft.com/office/drawing/2014/main" id="{DBBD5ED8-A41F-1AB5-64D7-89FD87A60F4B}"/>
              </a:ext>
            </a:extLst>
          </p:cNvPr>
          <p:cNvPicPr>
            <a:picLocks noGrp="1" noChangeAspect="1"/>
          </p:cNvPicPr>
          <p:nvPr>
            <p:ph type="pic" idx="14"/>
          </p:nvPr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285857" y="365120"/>
            <a:ext cx="1008000" cy="1008000"/>
          </a:xfr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1ED12760-4C54-5170-0B6B-B8081305C0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What are we already doing</a:t>
            </a:r>
          </a:p>
        </p:txBody>
      </p:sp>
      <p:graphicFrame>
        <p:nvGraphicFramePr>
          <p:cNvPr id="24" name="Diagram 23">
            <a:extLst>
              <a:ext uri="{FF2B5EF4-FFF2-40B4-BE49-F238E27FC236}">
                <a16:creationId xmlns:a16="http://schemas.microsoft.com/office/drawing/2014/main" id="{5D22FA38-9A19-A929-3BD3-0A3A729CF944}"/>
              </a:ext>
            </a:extLst>
          </p:cNvPr>
          <p:cNvGraphicFramePr/>
          <p:nvPr/>
        </p:nvGraphicFramePr>
        <p:xfrm>
          <a:off x="1579419" y="1662546"/>
          <a:ext cx="9227127" cy="45858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0939441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A5393-EC1F-DB62-33D9-F9F7E0361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Our landscape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CCD929-5D27-C5CF-F701-8DE2E5338F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RDUH community nursing and therapy teams are already aligned to these PCNs.</a:t>
            </a:r>
          </a:p>
          <a:p>
            <a:r>
              <a:rPr lang="en-GB" b="1" dirty="0"/>
              <a:t>North – 3 ‘neighbourhoods’ are likely</a:t>
            </a:r>
          </a:p>
          <a:p>
            <a:pPr marL="342900" indent="-342900">
              <a:buFontTx/>
              <a:buChar char="-"/>
            </a:pPr>
            <a:r>
              <a:rPr lang="en-GB" sz="1800" dirty="0"/>
              <a:t>Torridge *</a:t>
            </a:r>
          </a:p>
          <a:p>
            <a:pPr marL="342900" indent="-342900">
              <a:buFontTx/>
              <a:buChar char="-"/>
            </a:pPr>
            <a:r>
              <a:rPr lang="en-GB" sz="1800" dirty="0"/>
              <a:t>Barnstaple</a:t>
            </a:r>
          </a:p>
          <a:p>
            <a:pPr marL="342900" indent="-342900">
              <a:buFontTx/>
              <a:buChar char="-"/>
            </a:pPr>
            <a:r>
              <a:rPr lang="en-GB" sz="1800" dirty="0"/>
              <a:t>North Devon Coastal</a:t>
            </a:r>
          </a:p>
          <a:p>
            <a:r>
              <a:rPr lang="en-GB" b="1" dirty="0"/>
              <a:t>East – 11 ‘neighbourhoods’ are likely</a:t>
            </a:r>
          </a:p>
          <a:p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40F504-E5A7-A5C5-DFDC-52200C8ADE2E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r>
              <a:rPr lang="en-GB" dirty="0"/>
              <a:t>Neighbourhoods will align to PCNs – populations of 30-50,000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90C5DF6-0664-C0C1-A4EB-1E8CB11BE9C6}"/>
              </a:ext>
            </a:extLst>
          </p:cNvPr>
          <p:cNvSpPr txBox="1"/>
          <p:nvPr/>
        </p:nvSpPr>
        <p:spPr>
          <a:xfrm>
            <a:off x="4665405" y="3106995"/>
            <a:ext cx="555031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*significant engagement is also underway with Coast and Country which straddles Cornwall and Devon at Bude/Holsworthy/Stratton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01CD971-4FA0-FBC5-511C-4C0396B206D1}"/>
              </a:ext>
            </a:extLst>
          </p:cNvPr>
          <p:cNvSpPr txBox="1"/>
          <p:nvPr/>
        </p:nvSpPr>
        <p:spPr>
          <a:xfrm>
            <a:off x="4665405" y="4451820"/>
            <a:ext cx="468313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GB" dirty="0"/>
              <a:t>Nexus (Exeter) </a:t>
            </a:r>
          </a:p>
          <a:p>
            <a:pPr marL="285750" indent="-285750">
              <a:buFontTx/>
              <a:buChar char="-"/>
            </a:pPr>
            <a:r>
              <a:rPr lang="en-GB" dirty="0"/>
              <a:t>North Dartmoor</a:t>
            </a:r>
          </a:p>
          <a:p>
            <a:pPr marL="285750" indent="-285750">
              <a:buFontTx/>
              <a:buChar char="-"/>
            </a:pPr>
            <a:r>
              <a:rPr lang="en-GB" dirty="0"/>
              <a:t>Outer Exeter</a:t>
            </a:r>
          </a:p>
          <a:p>
            <a:pPr marL="285750" indent="-285750">
              <a:buFontTx/>
              <a:buChar char="-"/>
            </a:pPr>
            <a:r>
              <a:rPr lang="en-GB" dirty="0"/>
              <a:t>TASC (Axminster/Seaton)</a:t>
            </a:r>
          </a:p>
          <a:p>
            <a:pPr marL="285750" indent="-285750">
              <a:buFontTx/>
              <a:buChar char="-"/>
            </a:pPr>
            <a:r>
              <a:rPr lang="en-GB" dirty="0"/>
              <a:t>Tiverton</a:t>
            </a:r>
          </a:p>
          <a:p>
            <a:pPr marL="285750" indent="-285750">
              <a:buFontTx/>
              <a:buChar char="-"/>
            </a:pPr>
            <a:r>
              <a:rPr lang="en-GB" dirty="0"/>
              <a:t>WEB (Woodbury/Exmouth/Budleigh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FC50E3E-6D8D-FB1B-3174-E0964DAF649F}"/>
              </a:ext>
            </a:extLst>
          </p:cNvPr>
          <p:cNvSpPr txBox="1"/>
          <p:nvPr/>
        </p:nvSpPr>
        <p:spPr>
          <a:xfrm>
            <a:off x="381000" y="4590319"/>
            <a:ext cx="468313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GB" dirty="0"/>
              <a:t>Culm Valley</a:t>
            </a:r>
          </a:p>
          <a:p>
            <a:pPr marL="342900" indent="-342900">
              <a:buFontTx/>
              <a:buChar char="-"/>
            </a:pPr>
            <a:r>
              <a:rPr lang="en-GB" dirty="0"/>
              <a:t>Exeter City</a:t>
            </a:r>
          </a:p>
          <a:p>
            <a:pPr marL="342900" indent="-342900">
              <a:buFontTx/>
              <a:buChar char="-"/>
            </a:pPr>
            <a:r>
              <a:rPr lang="en-GB" dirty="0"/>
              <a:t>Exeter West</a:t>
            </a:r>
          </a:p>
          <a:p>
            <a:pPr marL="342900" indent="-342900">
              <a:buFontTx/>
              <a:buChar char="-"/>
            </a:pPr>
            <a:r>
              <a:rPr lang="en-GB" dirty="0"/>
              <a:t>Honiton/Ottery/Sid Valley</a:t>
            </a:r>
          </a:p>
          <a:p>
            <a:pPr marL="342900" indent="-342900">
              <a:buFontTx/>
              <a:buChar char="-"/>
            </a:pPr>
            <a:r>
              <a:rPr lang="en-GB" dirty="0"/>
              <a:t>Mid Devon</a:t>
            </a:r>
          </a:p>
        </p:txBody>
      </p:sp>
    </p:spTree>
    <p:extLst>
      <p:ext uri="{BB962C8B-B14F-4D97-AF65-F5344CB8AC3E}">
        <p14:creationId xmlns:p14="http://schemas.microsoft.com/office/powerpoint/2010/main" val="1606858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CCF194-1D61-4BEC-916F-2ED0814ADE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End of Life (EoL) Care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084608-39BE-4A19-9094-F0EC5E7960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704909" cy="4351338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GB" b="1" dirty="0"/>
              <a:t>What is it?</a:t>
            </a:r>
          </a:p>
          <a:p>
            <a:r>
              <a:rPr lang="en-GB" dirty="0"/>
              <a:t>A coordinated end-of-life care approach to improve planning, coordination and support for people in the last phase of life.</a:t>
            </a:r>
          </a:p>
          <a:p>
            <a:pPr marL="0" indent="0">
              <a:buNone/>
            </a:pPr>
            <a:r>
              <a:rPr lang="en-GB" b="1" dirty="0"/>
              <a:t>Who is it for?</a:t>
            </a:r>
          </a:p>
          <a:p>
            <a:r>
              <a:rPr lang="en-GB" dirty="0"/>
              <a:t>People approaching end of life and their families</a:t>
            </a:r>
          </a:p>
          <a:p>
            <a:r>
              <a:rPr lang="en-GB" dirty="0"/>
              <a:t>Patients with complex needs and repeated hospital use</a:t>
            </a:r>
          </a:p>
          <a:p>
            <a:r>
              <a:rPr lang="en-GB" dirty="0"/>
              <a:t>Services involved in EoL care needing better coordination</a:t>
            </a:r>
          </a:p>
          <a:p>
            <a:pPr marL="0" indent="0">
              <a:buNone/>
            </a:pPr>
            <a:r>
              <a:rPr lang="en-GB" b="1" dirty="0"/>
              <a:t>Why this pilot?</a:t>
            </a:r>
          </a:p>
          <a:p>
            <a:r>
              <a:rPr lang="en-GB" dirty="0"/>
              <a:t>Many people die in hospital despite preferring care at home or in the community</a:t>
            </a:r>
          </a:p>
          <a:p>
            <a:r>
              <a:rPr lang="en-GB" dirty="0"/>
              <a:t>EoL care is often reactive, poorly coordinated and distressing for patients and families</a:t>
            </a:r>
          </a:p>
          <a:p>
            <a:r>
              <a:rPr lang="en-GB" dirty="0"/>
              <a:t>Lack of shared planning leads to avoidable admissions and interventions</a:t>
            </a:r>
          </a:p>
          <a:p>
            <a:r>
              <a:rPr lang="en-GB" dirty="0"/>
              <a:t>Better coordination can improve experience and reduce unnecessary hospital use</a:t>
            </a:r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54CF09D-3ECD-4B43-A6D1-87659E5A0D8A}"/>
              </a:ext>
            </a:extLst>
          </p:cNvPr>
          <p:cNvSpPr/>
          <p:nvPr/>
        </p:nvSpPr>
        <p:spPr>
          <a:xfrm>
            <a:off x="8725989" y="1480661"/>
            <a:ext cx="3206035" cy="2585323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en-GB" b="1" dirty="0"/>
              <a:t>Expected impact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Improved experience and dignity at end of life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Fewer avoidable hospital admissions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Better use of community and hospice services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A scalable, person-centred EoL care model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E41E5BB-F5DE-4C0E-B4DA-9610C1608DF4}"/>
              </a:ext>
            </a:extLst>
          </p:cNvPr>
          <p:cNvSpPr/>
          <p:nvPr/>
        </p:nvSpPr>
        <p:spPr>
          <a:xfrm>
            <a:off x="8725989" y="4666345"/>
            <a:ext cx="3206035" cy="175432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GB" b="1" dirty="0"/>
              <a:t>Costs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Primarily uses existing services and pathways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Limited additional investment required to improve coordination and planning</a:t>
            </a:r>
          </a:p>
        </p:txBody>
      </p:sp>
    </p:spTree>
    <p:extLst>
      <p:ext uri="{BB962C8B-B14F-4D97-AF65-F5344CB8AC3E}">
        <p14:creationId xmlns:p14="http://schemas.microsoft.com/office/powerpoint/2010/main" val="34237932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5BEEB5-90C0-4A4C-BF04-1FFD0FDC29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Live Longer Better 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0B8983-2481-4601-8032-932E79B003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809411" cy="4351338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GB" b="1" dirty="0"/>
              <a:t>What is it?</a:t>
            </a:r>
          </a:p>
          <a:p>
            <a:r>
              <a:rPr lang="en-GB" dirty="0"/>
              <a:t>A place-based prevention and early intervention programme supporting people to live well for longer through coordinated health, community and VCSE action.</a:t>
            </a:r>
          </a:p>
          <a:p>
            <a:pPr marL="0" indent="0">
              <a:buNone/>
            </a:pPr>
            <a:r>
              <a:rPr lang="en-GB" b="1" dirty="0"/>
              <a:t>Who is it for?</a:t>
            </a:r>
          </a:p>
          <a:p>
            <a:r>
              <a:rPr lang="en-GB" dirty="0"/>
              <a:t>Older adults and people at risk of frailty or deterioration</a:t>
            </a:r>
          </a:p>
          <a:p>
            <a:r>
              <a:rPr lang="en-GB" dirty="0"/>
              <a:t>Communities with higher deprivation and unmet prevention needs</a:t>
            </a:r>
          </a:p>
          <a:p>
            <a:r>
              <a:rPr lang="en-GB" dirty="0"/>
              <a:t>Services seeking to shift from reactive care to proactive support</a:t>
            </a:r>
          </a:p>
          <a:p>
            <a:pPr marL="0" indent="0">
              <a:buNone/>
            </a:pPr>
            <a:r>
              <a:rPr lang="en-GB" b="1" dirty="0"/>
              <a:t>Why this pilot?</a:t>
            </a:r>
          </a:p>
          <a:p>
            <a:r>
              <a:rPr lang="en-GB" dirty="0"/>
              <a:t>Rising demand is driven by preventable deterioration, frailty and unmet social need</a:t>
            </a:r>
          </a:p>
          <a:p>
            <a:r>
              <a:rPr lang="en-GB" dirty="0"/>
              <a:t>Current prevention activity is fragmented and inconsistently targeted</a:t>
            </a:r>
          </a:p>
          <a:p>
            <a:r>
              <a:rPr lang="en-GB" dirty="0"/>
              <a:t>Opportunities exist to intervene earlier using community, VCSE and neighbourhood assets</a:t>
            </a:r>
          </a:p>
          <a:p>
            <a:r>
              <a:rPr lang="en-GB" dirty="0"/>
              <a:t>A coordinated approach can reduce escalation into acute and long-term care</a:t>
            </a:r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ECB9882-0DA8-457A-85DD-24AF545C4006}"/>
              </a:ext>
            </a:extLst>
          </p:cNvPr>
          <p:cNvSpPr/>
          <p:nvPr/>
        </p:nvSpPr>
        <p:spPr>
          <a:xfrm>
            <a:off x="8647610" y="1690688"/>
            <a:ext cx="3274423" cy="2585323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en-GB" b="1" dirty="0"/>
              <a:t>Expected impact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Improved wellbeing and independence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Delayed or reduced need for acute and long-term care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Reduced demand escalation and avoidable cost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A scalable prevention model aligned to neighbourhood health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CABF78D-55C6-4C27-B4CA-E27BBF174008}"/>
              </a:ext>
            </a:extLst>
          </p:cNvPr>
          <p:cNvSpPr/>
          <p:nvPr/>
        </p:nvSpPr>
        <p:spPr>
          <a:xfrm>
            <a:off x="8647609" y="4487823"/>
            <a:ext cx="3370219" cy="175432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GB" b="1" dirty="0"/>
              <a:t>Costs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Builds largely on existing services and community provision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Modest investment required to coordinate delivery and target effort</a:t>
            </a:r>
          </a:p>
        </p:txBody>
      </p:sp>
    </p:spTree>
    <p:extLst>
      <p:ext uri="{BB962C8B-B14F-4D97-AF65-F5344CB8AC3E}">
        <p14:creationId xmlns:p14="http://schemas.microsoft.com/office/powerpoint/2010/main" val="1442004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525E6-76D4-4B90-9C02-25A8A973DB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3425" y="301853"/>
            <a:ext cx="10515600" cy="1325563"/>
          </a:xfrm>
        </p:spPr>
        <p:txBody>
          <a:bodyPr/>
          <a:lstStyle/>
          <a:p>
            <a:r>
              <a:rPr lang="en-GB" b="1" dirty="0"/>
              <a:t>Complex Patient MDTs 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DF81DF-B7E9-48F0-AB64-D0B27E5A05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757160" cy="494665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GB" b="1" dirty="0"/>
              <a:t>What is it?</a:t>
            </a:r>
          </a:p>
          <a:p>
            <a:r>
              <a:rPr lang="en-GB" dirty="0"/>
              <a:t>A targeted multidisciplinary team (MDT) approach focused on reducing health inequalities for people with complex needs in Core20PLUS5 populations.</a:t>
            </a:r>
          </a:p>
          <a:p>
            <a:pPr marL="0" indent="0">
              <a:buNone/>
            </a:pPr>
            <a:r>
              <a:rPr lang="en-GB" b="1" dirty="0"/>
              <a:t>Who is it for?</a:t>
            </a:r>
          </a:p>
          <a:p>
            <a:pPr lvl="0" fontAlgn="base">
              <a:spcAft>
                <a:spcPct val="0"/>
              </a:spcAft>
            </a:pPr>
            <a:r>
              <a:rPr lang="en-US" altLang="en-US" sz="2900" dirty="0"/>
              <a:t>Patients from Core20PLUS5 groups with multiple long-term conditions and high service use</a:t>
            </a:r>
          </a:p>
          <a:p>
            <a:pPr lvl="0" fontAlgn="base">
              <a:spcAft>
                <a:spcPct val="0"/>
              </a:spcAft>
            </a:pPr>
            <a:r>
              <a:rPr lang="en-US" altLang="en-US" sz="2900" dirty="0"/>
              <a:t>Communities experiencing the greatest health inequalities</a:t>
            </a:r>
          </a:p>
          <a:p>
            <a:pPr lvl="0" fontAlgn="base">
              <a:spcAft>
                <a:spcPct val="0"/>
              </a:spcAft>
            </a:pPr>
            <a:r>
              <a:rPr lang="en-US" altLang="en-US" sz="2900" dirty="0"/>
              <a:t>Clinical and community teams supporting complex patients</a:t>
            </a:r>
          </a:p>
          <a:p>
            <a:pPr marL="0" indent="0">
              <a:buNone/>
            </a:pPr>
            <a:r>
              <a:rPr lang="en-GB" b="1" dirty="0"/>
              <a:t>Why this pilot?</a:t>
            </a:r>
          </a:p>
          <a:p>
            <a:pPr fontAlgn="base">
              <a:spcAft>
                <a:spcPct val="0"/>
              </a:spcAft>
            </a:pPr>
            <a:r>
              <a:rPr lang="en-US" altLang="en-US" sz="2900" dirty="0"/>
              <a:t>Core20PLUS5 populations experience poorer outcomes and higher avoidable hospital use</a:t>
            </a:r>
          </a:p>
          <a:p>
            <a:pPr fontAlgn="base">
              <a:spcAft>
                <a:spcPct val="0"/>
              </a:spcAft>
            </a:pPr>
            <a:r>
              <a:rPr lang="en-US" altLang="en-US" sz="2900" dirty="0"/>
              <a:t>Current care is fragmented and often reactive</a:t>
            </a:r>
          </a:p>
          <a:p>
            <a:pPr fontAlgn="base">
              <a:spcAft>
                <a:spcPct val="0"/>
              </a:spcAft>
            </a:pPr>
            <a:r>
              <a:rPr lang="en-US" altLang="en-US" sz="2900" dirty="0"/>
              <a:t>MDT working exists but is not consistently targeted at this high risk group </a:t>
            </a:r>
          </a:p>
          <a:p>
            <a:pPr fontAlgn="base">
              <a:spcAft>
                <a:spcPct val="0"/>
              </a:spcAft>
            </a:pPr>
            <a:r>
              <a:rPr lang="en-US" altLang="en-US" sz="2900" dirty="0"/>
              <a:t>Coordinated, person-centred care offers opportunity to improve outcomes and reduce demand</a:t>
            </a:r>
            <a:endParaRPr lang="en-US" sz="290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A16FA7D-B1A5-4203-8467-0121E87C899F}"/>
              </a:ext>
            </a:extLst>
          </p:cNvPr>
          <p:cNvSpPr/>
          <p:nvPr/>
        </p:nvSpPr>
        <p:spPr>
          <a:xfrm>
            <a:off x="8804365" y="1185591"/>
            <a:ext cx="3091543" cy="2942216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GB" b="1" dirty="0"/>
              <a:t>Expected impact</a:t>
            </a:r>
            <a:r>
              <a:rPr lang="en-US" altLang="en-US" dirty="0">
                <a:latin typeface="Arial" panose="020B0604020202020204" pitchFamily="34" charset="0"/>
              </a:rPr>
              <a:t> </a:t>
            </a:r>
          </a:p>
          <a:p>
            <a:pPr marL="228600" indent="-228600" fontAlgn="base">
              <a:lnSpc>
                <a:spcPct val="7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1900" dirty="0"/>
              <a:t>Improved outcomes for high-inequality groups</a:t>
            </a:r>
          </a:p>
          <a:p>
            <a:pPr marL="228600" indent="-228600" fontAlgn="base">
              <a:lnSpc>
                <a:spcPct val="7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1900" dirty="0"/>
              <a:t>Reduced avoidable admissions and length of stay</a:t>
            </a:r>
          </a:p>
          <a:p>
            <a:pPr marL="228600" indent="-228600" fontAlgn="base">
              <a:lnSpc>
                <a:spcPct val="7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1900" dirty="0"/>
              <a:t>More equitable access, experience and outcomes</a:t>
            </a:r>
          </a:p>
          <a:p>
            <a:pPr marL="228600" indent="-228600" fontAlgn="base">
              <a:lnSpc>
                <a:spcPct val="7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1900" dirty="0"/>
              <a:t>A scalable MDT model aligned to health inequalities priorities</a:t>
            </a:r>
            <a:endParaRPr lang="en-GB" sz="19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3883839-FDEA-48EF-B6D5-8B27397D4C33}"/>
              </a:ext>
            </a:extLst>
          </p:cNvPr>
          <p:cNvSpPr/>
          <p:nvPr/>
        </p:nvSpPr>
        <p:spPr>
          <a:xfrm>
            <a:off x="8804365" y="4580394"/>
            <a:ext cx="3091543" cy="166237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GB" b="1" dirty="0"/>
              <a:t>Costs</a:t>
            </a:r>
          </a:p>
          <a:p>
            <a:pPr marL="228600" indent="-228600" fontAlgn="base">
              <a:lnSpc>
                <a:spcPct val="7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sz="1900" dirty="0"/>
              <a:t>Builds on existing clinical and community teams</a:t>
            </a:r>
          </a:p>
          <a:p>
            <a:pPr marL="228600" indent="-228600" fontAlgn="base">
              <a:lnSpc>
                <a:spcPct val="7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sz="1900" dirty="0"/>
              <a:t>Additional resource required for MDT coordination and focus</a:t>
            </a:r>
          </a:p>
        </p:txBody>
      </p:sp>
    </p:spTree>
    <p:extLst>
      <p:ext uri="{BB962C8B-B14F-4D97-AF65-F5344CB8AC3E}">
        <p14:creationId xmlns:p14="http://schemas.microsoft.com/office/powerpoint/2010/main" val="10324902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525E6-76D4-4B90-9C02-25A8A973DB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3425" y="301853"/>
            <a:ext cx="10515600" cy="1325563"/>
          </a:xfrm>
        </p:spPr>
        <p:txBody>
          <a:bodyPr/>
          <a:lstStyle/>
          <a:p>
            <a:r>
              <a:rPr lang="en-GB" b="1" dirty="0"/>
              <a:t>Neighbourhood Alternative Support Pathway 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DF81DF-B7E9-48F0-AB64-D0B27E5A05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757160" cy="494665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GB" b="1" dirty="0"/>
              <a:t>What is it?</a:t>
            </a:r>
          </a:p>
          <a:p>
            <a:r>
              <a:rPr lang="en-GB" dirty="0"/>
              <a:t>An Ilfracombe-based neighbourhood alternative to hospital admission, providing coordinated clinical and community support to stabilise people closer to home.</a:t>
            </a:r>
          </a:p>
          <a:p>
            <a:pPr marL="0" indent="0">
              <a:buNone/>
            </a:pPr>
            <a:r>
              <a:rPr lang="en-GB" b="1" dirty="0"/>
              <a:t>Who is it for?</a:t>
            </a:r>
          </a:p>
          <a:p>
            <a:pPr lvl="0" fontAlgn="base">
              <a:spcAft>
                <a:spcPct val="0"/>
              </a:spcAft>
            </a:pPr>
            <a:r>
              <a:rPr lang="en-US" altLang="en-US" sz="2900" dirty="0"/>
              <a:t>Ilfracombe residents at risk of hospital admission</a:t>
            </a:r>
          </a:p>
          <a:p>
            <a:pPr lvl="0" fontAlgn="base">
              <a:spcAft>
                <a:spcPct val="0"/>
              </a:spcAft>
            </a:pPr>
            <a:r>
              <a:rPr lang="en-US" altLang="en-US" sz="2900" dirty="0"/>
              <a:t>People with complex health and social needs</a:t>
            </a:r>
          </a:p>
          <a:p>
            <a:pPr lvl="0" fontAlgn="base">
              <a:spcAft>
                <a:spcPct val="0"/>
              </a:spcAft>
            </a:pPr>
            <a:r>
              <a:rPr lang="en-US" altLang="en-US" sz="2900" dirty="0"/>
              <a:t>Local services seeking safe alternatives to acute escalation</a:t>
            </a:r>
          </a:p>
          <a:p>
            <a:pPr lvl="0" fontAlgn="base">
              <a:spcAft>
                <a:spcPct val="0"/>
              </a:spcAft>
            </a:pPr>
            <a:endParaRPr lang="en-US" altLang="en-US" sz="2900" dirty="0"/>
          </a:p>
          <a:p>
            <a:pPr marL="0" indent="0">
              <a:buNone/>
            </a:pPr>
            <a:r>
              <a:rPr lang="en-GB" b="1" dirty="0"/>
              <a:t>Why this pilot?</a:t>
            </a:r>
          </a:p>
          <a:p>
            <a:pPr fontAlgn="base">
              <a:spcAft>
                <a:spcPct val="0"/>
              </a:spcAft>
            </a:pPr>
            <a:r>
              <a:rPr lang="en-GB" sz="3200" dirty="0"/>
              <a:t>Ilfracombe experiences high deprivation and disproportionate admission pressure</a:t>
            </a:r>
          </a:p>
          <a:p>
            <a:r>
              <a:rPr lang="en-GB" sz="3200" dirty="0"/>
              <a:t>Many admissions could be avoided with the right neighbourhood response</a:t>
            </a:r>
          </a:p>
          <a:p>
            <a:r>
              <a:rPr lang="en-GB" sz="3200" dirty="0"/>
              <a:t>Current alternatives are fragmented and capacity-limited</a:t>
            </a:r>
          </a:p>
          <a:p>
            <a:r>
              <a:rPr lang="en-GB" sz="3200" dirty="0"/>
              <a:t>A coordinated neighbourhood offer can improve flow while improving experience</a:t>
            </a:r>
          </a:p>
          <a:p>
            <a:pPr fontAlgn="base">
              <a:spcAft>
                <a:spcPct val="0"/>
              </a:spcAft>
            </a:pPr>
            <a:endParaRPr lang="en-US" sz="290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A16FA7D-B1A5-4203-8467-0121E87C899F}"/>
              </a:ext>
            </a:extLst>
          </p:cNvPr>
          <p:cNvSpPr/>
          <p:nvPr/>
        </p:nvSpPr>
        <p:spPr>
          <a:xfrm>
            <a:off x="8709115" y="1221457"/>
            <a:ext cx="3091543" cy="2942216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b="1" dirty="0"/>
              <a:t>Expected impact</a:t>
            </a:r>
            <a:r>
              <a:rPr lang="en-US" altLang="en-US" dirty="0">
                <a:latin typeface="Arial" panose="020B0604020202020204" pitchFamily="34" charset="0"/>
              </a:rPr>
              <a:t> </a:t>
            </a:r>
          </a:p>
          <a:p>
            <a:pPr marL="228600" indent="-228600" fontAlgn="base">
              <a:lnSpc>
                <a:spcPct val="7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1900" dirty="0"/>
              <a:t>Reduced avoidable admissions from Ilfracombe</a:t>
            </a:r>
          </a:p>
          <a:p>
            <a:pPr marL="228600" indent="-228600" fontAlgn="base">
              <a:lnSpc>
                <a:spcPct val="7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1900" dirty="0"/>
              <a:t>Improved patient experience and safety</a:t>
            </a:r>
          </a:p>
          <a:p>
            <a:pPr marL="228600" indent="-228600" fontAlgn="base">
              <a:lnSpc>
                <a:spcPct val="7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1900" dirty="0"/>
              <a:t>Better flow through the acute system</a:t>
            </a:r>
          </a:p>
          <a:p>
            <a:pPr marL="228600" indent="-228600" fontAlgn="base">
              <a:lnSpc>
                <a:spcPct val="7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1900" dirty="0"/>
              <a:t>A scalable neighbourhood model informed by a real place</a:t>
            </a:r>
            <a:endParaRPr lang="en-GB" sz="19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3883839-FDEA-48EF-B6D5-8B27397D4C33}"/>
              </a:ext>
            </a:extLst>
          </p:cNvPr>
          <p:cNvSpPr/>
          <p:nvPr/>
        </p:nvSpPr>
        <p:spPr>
          <a:xfrm>
            <a:off x="8804365" y="4580394"/>
            <a:ext cx="3091543" cy="207172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GB" b="1" dirty="0"/>
              <a:t>Costs</a:t>
            </a:r>
          </a:p>
          <a:p>
            <a:pPr marL="228600" indent="-228600" fontAlgn="base">
              <a:lnSpc>
                <a:spcPct val="7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1900" dirty="0"/>
              <a:t>Builds on existing community, VCSE and PCN services in Ilfracombe</a:t>
            </a:r>
          </a:p>
          <a:p>
            <a:pPr marL="228600" lvl="0" indent="-228600" fontAlgn="base">
              <a:lnSpc>
                <a:spcPct val="7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1900" dirty="0"/>
              <a:t>Targeted investment required to coordinate delivery and enable rapid response</a:t>
            </a:r>
          </a:p>
        </p:txBody>
      </p:sp>
    </p:spTree>
    <p:extLst>
      <p:ext uri="{BB962C8B-B14F-4D97-AF65-F5344CB8AC3E}">
        <p14:creationId xmlns:p14="http://schemas.microsoft.com/office/powerpoint/2010/main" val="31261933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6D5D69-64C3-426A-9850-27C2C63ACD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564" y="314416"/>
            <a:ext cx="11157587" cy="880641"/>
          </a:xfrm>
        </p:spPr>
        <p:txBody>
          <a:bodyPr/>
          <a:lstStyle/>
          <a:p>
            <a:r>
              <a:rPr lang="en-GB" b="1" dirty="0"/>
              <a:t>Existing business cases based on existing projects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5E3706-8F00-44BA-8EAE-4C37C031CD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3535" y="1602047"/>
            <a:ext cx="10515600" cy="4351338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GB" dirty="0"/>
              <a:t>There are also existing schemes with established business cases and clear ROI:</a:t>
            </a:r>
          </a:p>
          <a:p>
            <a:pPr marL="0" indent="0">
              <a:buNone/>
            </a:pPr>
            <a:r>
              <a:rPr lang="en-GB" b="1" dirty="0"/>
              <a:t>Community Flow</a:t>
            </a:r>
            <a:endParaRPr lang="en-GB" dirty="0"/>
          </a:p>
          <a:p>
            <a:r>
              <a:rPr lang="en-GB" dirty="0"/>
              <a:t>Independently evaluated £3.45 return per £1 invested</a:t>
            </a:r>
          </a:p>
          <a:p>
            <a:r>
              <a:rPr lang="en-GB" dirty="0"/>
              <a:t>Reduces delayed discharges and failed discharges</a:t>
            </a:r>
          </a:p>
          <a:p>
            <a:r>
              <a:rPr lang="en-GB" dirty="0"/>
              <a:t>Lowers readmission and escalation (NCTR) risk</a:t>
            </a:r>
          </a:p>
          <a:p>
            <a:r>
              <a:rPr lang="en-GB" dirty="0"/>
              <a:t>Benefits are system-level and operational, not ward-level tariff gains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b="1" dirty="0"/>
              <a:t>HIU Plus </a:t>
            </a:r>
          </a:p>
          <a:p>
            <a:r>
              <a:rPr lang="en-GB" dirty="0"/>
              <a:t>Core HIU reduces 3–5 ED attendances per person per year</a:t>
            </a:r>
          </a:p>
          <a:p>
            <a:r>
              <a:rPr lang="en-GB" dirty="0"/>
              <a:t>ED-linked prevention delivers 2–3:1 ROI at scale</a:t>
            </a:r>
          </a:p>
          <a:p>
            <a:r>
              <a:rPr lang="en-GB" dirty="0"/>
              <a:t>Inclusion Health: avoiding £3–5k per admission for a small high-cost cohort</a:t>
            </a:r>
          </a:p>
          <a:p>
            <a:r>
              <a:rPr lang="en-GB" dirty="0"/>
              <a:t>Trust value via reduced ED pressure, avoided admissions and repeat crisis use</a:t>
            </a:r>
          </a:p>
          <a:p>
            <a:r>
              <a:rPr lang="en-GB" dirty="0"/>
              <a:t>Ambition to include homelessness patient cohort in future schemes</a:t>
            </a:r>
            <a:endParaRPr lang="en-US" altLang="en-US" sz="2500" dirty="0"/>
          </a:p>
          <a:p>
            <a:pPr marL="0" indent="0">
              <a:buNone/>
            </a:pPr>
            <a:endParaRPr lang="en-US" altLang="en-US" sz="2500" dirty="0"/>
          </a:p>
          <a:p>
            <a:r>
              <a:rPr lang="en-GB" dirty="0"/>
              <a:t>Both have strong clinical backing and require consideration alongside newer neighbourhood ideas, including decisions about continuation, funding route and scale.</a:t>
            </a:r>
          </a:p>
          <a:p>
            <a:r>
              <a:rPr lang="en-GB" dirty="0"/>
              <a:t>There is a potential funding cliff edge for HIU Plus and Community Flow – North both end on 31.3.26 and East end in June 2026</a:t>
            </a:r>
          </a:p>
          <a:p>
            <a:endParaRPr lang="en-US" dirty="0"/>
          </a:p>
        </p:txBody>
      </p:sp>
      <p:pic>
        <p:nvPicPr>
          <p:cNvPr id="1026" name="Picture 11" descr="image003">
            <a:extLst>
              <a:ext uri="{FF2B5EF4-FFF2-40B4-BE49-F238E27FC236}">
                <a16:creationId xmlns:a16="http://schemas.microsoft.com/office/drawing/2014/main" id="{18F59788-C07C-4FB2-8D63-D850B10956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5540" y="3313474"/>
            <a:ext cx="5715000" cy="75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13" descr="image004">
            <a:extLst>
              <a:ext uri="{FF2B5EF4-FFF2-40B4-BE49-F238E27FC236}">
                <a16:creationId xmlns:a16="http://schemas.microsoft.com/office/drawing/2014/main" id="{B8921DC1-F0A8-4582-9D32-14C66EC2B8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5927" y="4132805"/>
            <a:ext cx="4594225" cy="846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525832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681682-FC6B-469E-92DB-5356D19346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085" y="134381"/>
            <a:ext cx="10515600" cy="1325563"/>
          </a:xfrm>
        </p:spPr>
        <p:txBody>
          <a:bodyPr/>
          <a:lstStyle/>
          <a:p>
            <a:r>
              <a:rPr lang="en-GB" b="1" dirty="0"/>
              <a:t>Commissioning intentions: neighbourhood health and long-term conditions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47C877-5C3F-496C-98A4-A3D31FE723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263" y="1612490"/>
            <a:ext cx="11959474" cy="1076487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GB" dirty="0"/>
              <a:t>NHS Devon commissioning intentions for 2026/7 emphasise neighbourhood-based delivery and ‘left shift’ of activity out of acutes. </a:t>
            </a:r>
          </a:p>
          <a:p>
            <a:pPr marL="0" indent="0">
              <a:buNone/>
            </a:pPr>
            <a:r>
              <a:rPr lang="en-GB" dirty="0"/>
              <a:t>The MTFP confirms a financial and clinical case for change for this strategy. RDUH teams are proposing the following for 26/27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333450A-A0C5-E751-5A7A-E435E4B5B249}"/>
              </a:ext>
            </a:extLst>
          </p:cNvPr>
          <p:cNvSpPr txBox="1"/>
          <p:nvPr/>
        </p:nvSpPr>
        <p:spPr>
          <a:xfrm>
            <a:off x="5533534" y="2814857"/>
            <a:ext cx="6542203" cy="378565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3200" b="1" dirty="0"/>
              <a:t>Priorities for 2026-7 include:</a:t>
            </a:r>
            <a:r>
              <a:rPr lang="en-GB" sz="3200" dirty="0"/>
              <a:t>	</a:t>
            </a:r>
          </a:p>
          <a:p>
            <a:r>
              <a:rPr lang="en-GB" sz="2000" b="1" dirty="0"/>
              <a:t>Long term conditions – diabetes, dermatology and cardiology (H2)</a:t>
            </a:r>
          </a:p>
          <a:p>
            <a:endParaRPr lang="en-GB" sz="900" b="1" dirty="0"/>
          </a:p>
          <a:p>
            <a:r>
              <a:rPr lang="en-GB" sz="2000" b="1" dirty="0"/>
              <a:t>Neighbourhood – frailty, intermediate care, </a:t>
            </a:r>
            <a:r>
              <a:rPr lang="en-GB" sz="2000" b="1" dirty="0" err="1"/>
              <a:t>EoL</a:t>
            </a:r>
            <a:r>
              <a:rPr lang="en-GB" sz="2000" b="1" dirty="0"/>
              <a:t>, dementia + respiratory, CVD and diabetes (H1)</a:t>
            </a:r>
            <a:endParaRPr lang="en-GB" b="1" dirty="0">
              <a:highlight>
                <a:srgbClr val="FFFF00"/>
              </a:highlight>
            </a:endParaRPr>
          </a:p>
          <a:p>
            <a:endParaRPr lang="en-GB" sz="900" b="1" dirty="0"/>
          </a:p>
          <a:p>
            <a:r>
              <a:rPr lang="en-GB" sz="2000" b="1" dirty="0"/>
              <a:t>Financial model (needs BI and finance support)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Reduction in acute non-elective and urgent demand reduces acute escalation costs.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Requires reinvestment in community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Financial risk not yet resolved - as to whether moving the resource also moves the patients left shift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6876302-7FD3-C2E3-D2C5-1CE99718654D}"/>
              </a:ext>
            </a:extLst>
          </p:cNvPr>
          <p:cNvSpPr txBox="1"/>
          <p:nvPr/>
        </p:nvSpPr>
        <p:spPr>
          <a:xfrm>
            <a:off x="116263" y="2814857"/>
            <a:ext cx="5294723" cy="39087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GB" sz="3200" b="1" dirty="0"/>
              <a:t>Rationale: </a:t>
            </a:r>
          </a:p>
          <a:p>
            <a:r>
              <a:rPr lang="en-GB" sz="2000" dirty="0"/>
              <a:t>1. Improve outcomes through earlier intervention and prevention</a:t>
            </a:r>
          </a:p>
          <a:p>
            <a:endParaRPr lang="en-GB" sz="900" dirty="0"/>
          </a:p>
          <a:p>
            <a:r>
              <a:rPr lang="en-GB" sz="2000" dirty="0"/>
              <a:t>2. Reduce hospital pressure (front door, beds, UEC)</a:t>
            </a:r>
          </a:p>
          <a:p>
            <a:endParaRPr lang="en-GB" sz="900" dirty="0"/>
          </a:p>
          <a:p>
            <a:r>
              <a:rPr lang="en-GB" sz="2000" dirty="0"/>
              <a:t>3. Productivity gains – Supporting the 2% through reducing </a:t>
            </a:r>
            <a:r>
              <a:rPr lang="en-GB" sz="2000" dirty="0" err="1"/>
              <a:t>LoS</a:t>
            </a:r>
            <a:r>
              <a:rPr lang="en-GB" sz="2000" dirty="0"/>
              <a:t> and avoiding admissions</a:t>
            </a:r>
          </a:p>
          <a:p>
            <a:endParaRPr lang="en-GB" sz="900" dirty="0"/>
          </a:p>
          <a:p>
            <a:r>
              <a:rPr lang="en-GB" sz="2000" dirty="0"/>
              <a:t>4. Rebalancing resources to lower cost delivery settings: Right drift (acute) vs left shift (community)</a:t>
            </a:r>
          </a:p>
          <a:p>
            <a:endParaRPr lang="en-GB" sz="900" dirty="0"/>
          </a:p>
        </p:txBody>
      </p:sp>
    </p:spTree>
    <p:extLst>
      <p:ext uri="{BB962C8B-B14F-4D97-AF65-F5344CB8AC3E}">
        <p14:creationId xmlns:p14="http://schemas.microsoft.com/office/powerpoint/2010/main" val="21615063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5F598088-9A75-0486-9E71-978A755DB9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8E04DA-1E3A-A48F-C922-49D18BF986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658085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br>
              <a:rPr lang="en-GB" sz="1800" dirty="0"/>
            </a:br>
            <a:endParaRPr lang="en-GB" sz="1800" dirty="0"/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607EE00A-44A5-168D-E4A5-264E9110D4D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54962" y="252393"/>
            <a:ext cx="10972800" cy="445168"/>
          </a:xfrm>
        </p:spPr>
        <p:txBody>
          <a:bodyPr/>
          <a:lstStyle/>
          <a:p>
            <a:r>
              <a:rPr lang="en-US" sz="2400" dirty="0"/>
              <a:t>ICB financial impact modelling: Neighbourhood Transformation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A33F3FAF-C388-CEA2-01C4-B1B9DAB607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3345342"/>
              </p:ext>
            </p:extLst>
          </p:nvPr>
        </p:nvGraphicFramePr>
        <p:xfrm>
          <a:off x="432619" y="798464"/>
          <a:ext cx="11478331" cy="5563007"/>
        </p:xfrm>
        <a:graphic>
          <a:graphicData uri="http://schemas.openxmlformats.org/drawingml/2006/table">
            <a:tbl>
              <a:tblPr>
                <a:tableStyleId>{C4B1156A-380E-4F78-BDF5-A606A8083BF9}</a:tableStyleId>
              </a:tblPr>
              <a:tblGrid>
                <a:gridCol w="1904775">
                  <a:extLst>
                    <a:ext uri="{9D8B030D-6E8A-4147-A177-3AD203B41FA5}">
                      <a16:colId xmlns:a16="http://schemas.microsoft.com/office/drawing/2014/main" val="3704664617"/>
                    </a:ext>
                  </a:extLst>
                </a:gridCol>
                <a:gridCol w="2418417">
                  <a:extLst>
                    <a:ext uri="{9D8B030D-6E8A-4147-A177-3AD203B41FA5}">
                      <a16:colId xmlns:a16="http://schemas.microsoft.com/office/drawing/2014/main" val="1304241235"/>
                    </a:ext>
                  </a:extLst>
                </a:gridCol>
                <a:gridCol w="4039132">
                  <a:extLst>
                    <a:ext uri="{9D8B030D-6E8A-4147-A177-3AD203B41FA5}">
                      <a16:colId xmlns:a16="http://schemas.microsoft.com/office/drawing/2014/main" val="1760132334"/>
                    </a:ext>
                  </a:extLst>
                </a:gridCol>
                <a:gridCol w="1038669">
                  <a:extLst>
                    <a:ext uri="{9D8B030D-6E8A-4147-A177-3AD203B41FA5}">
                      <a16:colId xmlns:a16="http://schemas.microsoft.com/office/drawing/2014/main" val="2504112549"/>
                    </a:ext>
                  </a:extLst>
                </a:gridCol>
                <a:gridCol w="1038669">
                  <a:extLst>
                    <a:ext uri="{9D8B030D-6E8A-4147-A177-3AD203B41FA5}">
                      <a16:colId xmlns:a16="http://schemas.microsoft.com/office/drawing/2014/main" val="4140739674"/>
                    </a:ext>
                  </a:extLst>
                </a:gridCol>
                <a:gridCol w="1038669">
                  <a:extLst>
                    <a:ext uri="{9D8B030D-6E8A-4147-A177-3AD203B41FA5}">
                      <a16:colId xmlns:a16="http://schemas.microsoft.com/office/drawing/2014/main" val="1111677209"/>
                    </a:ext>
                  </a:extLst>
                </a:gridCol>
              </a:tblGrid>
              <a:tr h="454252"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Commissioning Programme</a:t>
                      </a:r>
                    </a:p>
                  </a:txBody>
                  <a:tcPr marL="4798" marR="4798" marT="479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National Metrics</a:t>
                      </a:r>
                    </a:p>
                  </a:txBody>
                  <a:tcPr marL="4798" marR="4798" marT="479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u="none" strike="noStrike" dirty="0">
                          <a:effectLst/>
                        </a:rPr>
                        <a:t>Expectations of providers</a:t>
                      </a:r>
                      <a:endParaRPr lang="en-GB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98" marR="4798" marT="47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RDUH</a:t>
                      </a:r>
                    </a:p>
                  </a:txBody>
                  <a:tcPr marL="4798" marR="4798" marT="47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TSDFT</a:t>
                      </a:r>
                    </a:p>
                  </a:txBody>
                  <a:tcPr marL="4798" marR="4798" marT="47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UHP</a:t>
                      </a:r>
                    </a:p>
                  </a:txBody>
                  <a:tcPr marL="4798" marR="4798" marT="4798" marB="0" anchor="ctr"/>
                </a:tc>
                <a:extLst>
                  <a:ext uri="{0D108BD9-81ED-4DB2-BD59-A6C34878D82A}">
                    <a16:rowId xmlns:a16="http://schemas.microsoft.com/office/drawing/2014/main" val="1670130835"/>
                  </a:ext>
                </a:extLst>
              </a:tr>
              <a:tr h="229651"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u="none" strike="noStrike" dirty="0">
                          <a:effectLst/>
                          <a:latin typeface="+mn-lt"/>
                        </a:rPr>
                        <a:t>Effective Navigation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98" marR="4798" marT="4798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98" marR="4798" marT="4798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Deploy a consistent single point of access approach. </a:t>
                      </a:r>
                    </a:p>
                  </a:txBody>
                  <a:tcPr marL="4798" marR="4798" marT="479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98" marR="4798" marT="479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98" marR="4798" marT="479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98" marR="4798" marT="4798" marB="0" anchor="ctr"/>
                </a:tc>
                <a:extLst>
                  <a:ext uri="{0D108BD9-81ED-4DB2-BD59-A6C34878D82A}">
                    <a16:rowId xmlns:a16="http://schemas.microsoft.com/office/drawing/2014/main" val="3353912688"/>
                  </a:ext>
                </a:extLst>
              </a:tr>
              <a:tr h="454252"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u="none" strike="noStrike" dirty="0">
                          <a:effectLst/>
                          <a:latin typeface="+mn-lt"/>
                        </a:rPr>
                        <a:t>Integrated Neighbourhood Teams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98" marR="4798" marT="4798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98" marR="4798" marT="4798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Involvement/leadership at place to develop integrated neighbourhood teams</a:t>
                      </a:r>
                    </a:p>
                  </a:txBody>
                  <a:tcPr marL="4798" marR="4798" marT="479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98" marR="4798" marT="479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98" marR="4798" marT="479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98" marR="4798" marT="4798" marB="0" anchor="ctr"/>
                </a:tc>
                <a:extLst>
                  <a:ext uri="{0D108BD9-81ED-4DB2-BD59-A6C34878D82A}">
                    <a16:rowId xmlns:a16="http://schemas.microsoft.com/office/drawing/2014/main" val="2881786362"/>
                  </a:ext>
                </a:extLst>
              </a:tr>
              <a:tr h="903453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u="none" strike="noStrike" dirty="0">
                          <a:effectLst/>
                          <a:latin typeface="+mn-lt"/>
                        </a:rPr>
                        <a:t>Routine Neighbourhood Services – all age, physical and mental health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98" marR="4798" marT="4798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Address long waiting times for community services - At least 78% of community activity occurring within 18 weeks</a:t>
                      </a:r>
                    </a:p>
                  </a:txBody>
                  <a:tcPr marL="4798" marR="4798" marT="4798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u="none" strike="noStrike" dirty="0">
                          <a:effectLst/>
                          <a:latin typeface="+mn-lt"/>
                        </a:rPr>
                        <a:t>Develop a consistent core offer (routine) with proactive case management and risk stratification resulting in a reduction in community waiting lists, reduction in 7-day readmissions and NCTR and improved flow. 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98" marR="4798" marT="4798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SIP</a:t>
                      </a:r>
                    </a:p>
                  </a:txBody>
                  <a:tcPr marL="4798" marR="4798" marT="4798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98" marR="4798" marT="4798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98" marR="4798" marT="4798" marB="0" anchor="ctr"/>
                </a:tc>
                <a:extLst>
                  <a:ext uri="{0D108BD9-81ED-4DB2-BD59-A6C34878D82A}">
                    <a16:rowId xmlns:a16="http://schemas.microsoft.com/office/drawing/2014/main" val="163304052"/>
                  </a:ext>
                </a:extLst>
              </a:tr>
              <a:tr h="112531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u="none" strike="noStrike" dirty="0">
                          <a:effectLst/>
                          <a:latin typeface="+mn-lt"/>
                        </a:rPr>
                        <a:t>Same day Neighbourhood services – all age, physical and mental health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98" marR="4798" marT="4798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98" marR="4798" marT="4798" marB="0" anchor="ctr"/>
                </a:tc>
                <a:tc>
                  <a:txBody>
                    <a:bodyPr/>
                    <a:lstStyle/>
                    <a:p>
                      <a:pPr marL="0" marR="0" lvl="0" indent="0" algn="l" defTabSz="1219261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u="none" strike="noStrike" dirty="0">
                          <a:effectLst/>
                          <a:latin typeface="+mn-lt"/>
                        </a:rPr>
                        <a:t>Develop a consistent core offer (same day) resulting in reduction in 7-day readmissions and NCTR, improved flow and reduction in ED attendances all age of 5% 8am - 6pm. 7 days - 12 month effect 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98" marR="4798" marT="479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261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-4,732 ED volume </a:t>
                      </a:r>
                    </a:p>
                    <a:p>
                      <a:pPr marL="0" marR="0" lvl="0" indent="0" algn="ctr" defTabSz="1219261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-£946,424</a:t>
                      </a:r>
                    </a:p>
                    <a:p>
                      <a:pPr marL="0" marR="0" lvl="0" indent="0" algn="ctr" defTabSz="1219261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+£473,212  community</a:t>
                      </a:r>
                    </a:p>
                  </a:txBody>
                  <a:tcPr marL="2197" marR="2197" marT="2197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261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-2,357 ED volume </a:t>
                      </a:r>
                    </a:p>
                    <a:p>
                      <a:pPr marL="0" marR="0" lvl="0" indent="0" algn="ctr" defTabSz="1219261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-471,485</a:t>
                      </a:r>
                    </a:p>
                    <a:p>
                      <a:pPr marL="0" marR="0" lvl="0" indent="0" algn="ctr" defTabSz="1219261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+£235,742  community</a:t>
                      </a:r>
                    </a:p>
                  </a:txBody>
                  <a:tcPr marL="2197" marR="2197" marT="2197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261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-2,383 ED volume </a:t>
                      </a:r>
                    </a:p>
                    <a:p>
                      <a:pPr marL="0" marR="0" lvl="0" indent="0" algn="ctr" defTabSz="1219261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-£476,664</a:t>
                      </a:r>
                    </a:p>
                    <a:p>
                      <a:pPr marL="0" marR="0" lvl="0" indent="0" algn="ctr" defTabSz="1219261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+£283,332  community</a:t>
                      </a:r>
                    </a:p>
                  </a:txBody>
                  <a:tcPr marL="2197" marR="2197" marT="2197" marB="0" anchor="ctr"/>
                </a:tc>
                <a:extLst>
                  <a:ext uri="{0D108BD9-81ED-4DB2-BD59-A6C34878D82A}">
                    <a16:rowId xmlns:a16="http://schemas.microsoft.com/office/drawing/2014/main" val="84581957"/>
                  </a:ext>
                </a:extLst>
              </a:tr>
              <a:tr h="903453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u="none" strike="noStrike" dirty="0">
                          <a:effectLst/>
                          <a:latin typeface="+mn-lt"/>
                        </a:rPr>
                        <a:t>Hospital @ Home and high intensity users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98" marR="4798" marT="4798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Average number of days from discharge ready date and actual discharge date – 5.5</a:t>
                      </a:r>
                    </a:p>
                  </a:txBody>
                  <a:tcPr marL="4798" marR="4798" marT="4798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u="none" strike="noStrike" dirty="0">
                          <a:effectLst/>
                          <a:latin typeface="+mn-lt"/>
                        </a:rPr>
                        <a:t>Development of Hospital @ Home with occupancy above 85% and average length of stay of 5.5 days with 75/25 step up/step down ratio resulting in a reduction in non-elective multi day admission and improved flow.  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98" marR="4798" marT="4798" marB="0" anchor="ctr"/>
                </a:tc>
                <a:tc gridSpan="3">
                  <a:txBody>
                    <a:bodyPr/>
                    <a:lstStyle/>
                    <a:p>
                      <a:pPr marL="0" marR="0" lvl="0" indent="0" algn="ctr" defTabSz="1219261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SIP</a:t>
                      </a:r>
                    </a:p>
                  </a:txBody>
                  <a:tcPr marL="2197" marR="2197" marT="2197" marB="0" anchor="ctr"/>
                </a:tc>
                <a:tc hMerge="1">
                  <a:txBody>
                    <a:bodyPr/>
                    <a:lstStyle/>
                    <a:p>
                      <a:pPr marL="0" marR="0" lvl="0" indent="0" algn="ctr" defTabSz="1219261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2197" marR="2197" marT="2197" marB="0" anchor="ctr"/>
                </a:tc>
                <a:tc hMerge="1">
                  <a:txBody>
                    <a:bodyPr/>
                    <a:lstStyle/>
                    <a:p>
                      <a:pPr marL="0" marR="0" lvl="0" indent="0" algn="ctr" defTabSz="1219261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2197" marR="2197" marT="2197" marB="0" anchor="ctr"/>
                </a:tc>
                <a:extLst>
                  <a:ext uri="{0D108BD9-81ED-4DB2-BD59-A6C34878D82A}">
                    <a16:rowId xmlns:a16="http://schemas.microsoft.com/office/drawing/2014/main" val="1270749096"/>
                  </a:ext>
                </a:extLst>
              </a:tr>
              <a:tr h="454252"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u="none" strike="noStrike" dirty="0">
                          <a:effectLst/>
                          <a:latin typeface="+mn-lt"/>
                        </a:rPr>
                        <a:t>Frailty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98" marR="4798" marT="4798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98" marR="4798" marT="4798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u="none" strike="noStrike" dirty="0">
                          <a:effectLst/>
                          <a:latin typeface="+mn-lt"/>
                        </a:rPr>
                        <a:t>Develop frailty offer to reduce non-elective 1+ day admissions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98" marR="4798" marT="4798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 SDEC figures</a:t>
                      </a:r>
                    </a:p>
                  </a:txBody>
                  <a:tcPr marL="4798" marR="4798" marT="4798" marB="0" anchor="ctr"/>
                </a:tc>
                <a:tc hMerge="1">
                  <a:txBody>
                    <a:bodyPr/>
                    <a:lstStyle/>
                    <a:p>
                      <a:pPr marL="0" marR="0" lvl="0" indent="0" algn="ctr" defTabSz="1219261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98" marR="4798" marT="4798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98" marR="4798" marT="4798" marB="0" anchor="ctr"/>
                </a:tc>
                <a:extLst>
                  <a:ext uri="{0D108BD9-81ED-4DB2-BD59-A6C34878D82A}">
                    <a16:rowId xmlns:a16="http://schemas.microsoft.com/office/drawing/2014/main" val="1493006217"/>
                  </a:ext>
                </a:extLst>
              </a:tr>
              <a:tr h="678853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u="none" strike="noStrike" dirty="0">
                          <a:effectLst/>
                          <a:latin typeface="+mn-lt"/>
                        </a:rPr>
                        <a:t>Intermediate Care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98" marR="4798" marT="479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Average number of days from discharge ready date and actual discharge date – 5.5</a:t>
                      </a:r>
                    </a:p>
                  </a:txBody>
                  <a:tcPr marL="4798" marR="4798" marT="479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u="none" strike="noStrike" dirty="0">
                          <a:effectLst/>
                          <a:latin typeface="+mn-lt"/>
                        </a:rPr>
                        <a:t>Consistent intermediate care offer resulting in improved flow and reduction in NCTR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98" marR="4798" marT="4798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SIP</a:t>
                      </a:r>
                    </a:p>
                  </a:txBody>
                  <a:tcPr marL="4798" marR="4798" marT="4798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98" marR="4798" marT="4798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98" marR="4798" marT="4798" marB="0" anchor="ctr"/>
                </a:tc>
                <a:extLst>
                  <a:ext uri="{0D108BD9-81ED-4DB2-BD59-A6C34878D82A}">
                    <a16:rowId xmlns:a16="http://schemas.microsoft.com/office/drawing/2014/main" val="3900222001"/>
                  </a:ext>
                </a:extLst>
              </a:tr>
              <a:tr h="359525"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u="none" strike="noStrike" dirty="0">
                          <a:effectLst/>
                          <a:latin typeface="+mn-lt"/>
                        </a:rPr>
                        <a:t>End Of Life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2197" marR="2197" marT="2197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2197" marR="2197" marT="2197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u="none" strike="noStrike" dirty="0">
                          <a:effectLst/>
                          <a:latin typeface="+mn-lt"/>
                        </a:rPr>
                        <a:t>Improved quality. Reduction in end-of-life admissions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2197" marR="2197" marT="2197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SIP</a:t>
                      </a:r>
                    </a:p>
                  </a:txBody>
                  <a:tcPr marL="2197" marR="2197" marT="2197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2197" marR="2197" marT="2197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2197" marR="2197" marT="2197" marB="0" anchor="ctr"/>
                </a:tc>
                <a:extLst>
                  <a:ext uri="{0D108BD9-81ED-4DB2-BD59-A6C34878D82A}">
                    <a16:rowId xmlns:a16="http://schemas.microsoft.com/office/drawing/2014/main" val="18451810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32082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987F67-3294-4090-66AB-06D154FF3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725" y="202162"/>
            <a:ext cx="11373524" cy="929053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ICB enabling support for the commissioning intentions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F10AE2-A23D-188C-2CF7-ED6F4F0A7E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9725" y="1526707"/>
            <a:ext cx="11494600" cy="4940767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en-GB" sz="7400" dirty="0"/>
              <a:t>The </a:t>
            </a:r>
            <a:r>
              <a:rPr lang="en-GB" sz="7400" i="1" dirty="0"/>
              <a:t>Integrated Care Framework Funding </a:t>
            </a:r>
            <a:r>
              <a:rPr lang="en-GB" sz="7400" dirty="0"/>
              <a:t>and priorities (previously the Better Care Fund) now completely aligns to Neighbourhood care models.</a:t>
            </a:r>
          </a:p>
          <a:p>
            <a:pPr marL="0" indent="0">
              <a:buNone/>
            </a:pPr>
            <a:endParaRPr lang="en-GB" sz="3700" dirty="0"/>
          </a:p>
          <a:p>
            <a:pPr marL="0" indent="0">
              <a:buNone/>
            </a:pPr>
            <a:r>
              <a:rPr lang="en-GB" sz="7400" dirty="0"/>
              <a:t>Strengthening primary care – same day access, segmentation (Pop Health </a:t>
            </a:r>
            <a:r>
              <a:rPr lang="en-GB" sz="7400" dirty="0" err="1"/>
              <a:t>Mgment</a:t>
            </a:r>
            <a:r>
              <a:rPr lang="en-GB" sz="7400" dirty="0"/>
              <a:t>),referral behaviours, use of alternatives and participation in neighbourhood models, especially MDTs</a:t>
            </a:r>
          </a:p>
          <a:p>
            <a:pPr marL="0" indent="0">
              <a:buNone/>
            </a:pPr>
            <a:endParaRPr lang="en-GB" sz="3700" dirty="0"/>
          </a:p>
          <a:p>
            <a:pPr marL="0" indent="0">
              <a:buNone/>
            </a:pPr>
            <a:r>
              <a:rPr lang="en-GB" sz="7400" b="1" dirty="0"/>
              <a:t>Four ICB workstreams:</a:t>
            </a:r>
          </a:p>
          <a:p>
            <a:pPr marL="1143000" indent="-1143000">
              <a:buFont typeface="+mj-lt"/>
              <a:buAutoNum type="arabicPeriod"/>
            </a:pPr>
            <a:r>
              <a:rPr lang="en-GB" sz="7400" dirty="0"/>
              <a:t>Identifying GP practices where demand is above capacity and get assurance of steps to improve access (same day, prioritising LTCs)</a:t>
            </a:r>
          </a:p>
          <a:p>
            <a:pPr marL="1143000" indent="-1143000">
              <a:buFont typeface="+mj-lt"/>
              <a:buAutoNum type="arabicPeriod"/>
            </a:pPr>
            <a:r>
              <a:rPr lang="en-GB" sz="7400" dirty="0"/>
              <a:t>Reduce unnecessary NEL admissions and bed days from high priority cohorts – LTC and neighbourhood but especially care home residents, mod-</a:t>
            </a:r>
            <a:r>
              <a:rPr lang="en-GB" sz="7400" dirty="0" err="1"/>
              <a:t>sev</a:t>
            </a:r>
            <a:r>
              <a:rPr lang="en-GB" sz="7400" dirty="0"/>
              <a:t> frailty, </a:t>
            </a:r>
            <a:r>
              <a:rPr lang="en-GB" sz="7400" dirty="0" err="1"/>
              <a:t>EoL</a:t>
            </a:r>
            <a:r>
              <a:rPr lang="en-GB" sz="7400" dirty="0"/>
              <a:t>.</a:t>
            </a:r>
          </a:p>
          <a:p>
            <a:pPr marL="1143000" indent="-1143000">
              <a:buFont typeface="+mj-lt"/>
              <a:buAutoNum type="arabicPeriod"/>
            </a:pPr>
            <a:r>
              <a:rPr lang="en-GB" sz="7400" dirty="0"/>
              <a:t>Move outpatients to community / </a:t>
            </a:r>
            <a:r>
              <a:rPr lang="en-GB" sz="7400" dirty="0" err="1"/>
              <a:t>NbH</a:t>
            </a:r>
            <a:r>
              <a:rPr lang="en-GB" sz="7400" dirty="0"/>
              <a:t> settings</a:t>
            </a:r>
          </a:p>
          <a:p>
            <a:pPr marL="1143000" indent="-1143000">
              <a:buFont typeface="+mj-lt"/>
              <a:buAutoNum type="arabicPeriod"/>
            </a:pPr>
            <a:r>
              <a:rPr lang="en-GB" sz="7400" dirty="0"/>
              <a:t>Establish integrated neighbourhood teams</a:t>
            </a:r>
          </a:p>
        </p:txBody>
      </p:sp>
    </p:spTree>
    <p:extLst>
      <p:ext uri="{BB962C8B-B14F-4D97-AF65-F5344CB8AC3E}">
        <p14:creationId xmlns:p14="http://schemas.microsoft.com/office/powerpoint/2010/main" val="35138673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BDDD4E-E4CB-42BC-8042-5E73E3DC78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433" y="252003"/>
            <a:ext cx="10515600" cy="1325563"/>
          </a:xfrm>
        </p:spPr>
        <p:txBody>
          <a:bodyPr/>
          <a:lstStyle/>
          <a:p>
            <a:r>
              <a:rPr lang="en-GB" b="1" dirty="0"/>
              <a:t>Initial ideas emerging from recent clinical and op lead discussions (RDUH)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9D4534-2A25-46B9-BD80-A364B858BB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8157" y="1825625"/>
            <a:ext cx="10665643" cy="466725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dirty="0"/>
              <a:t>CMO led a recent discussion on the commissioning intentions with clinicians and operational colleagues</a:t>
            </a:r>
          </a:p>
          <a:p>
            <a:pPr marL="0" indent="0">
              <a:buNone/>
            </a:pPr>
            <a:r>
              <a:rPr lang="en-GB" dirty="0"/>
              <a:t>DCEO established the Neighbourhood Steering Group, initially to review RDUH Neighbourhood bids and latterly to pull together the response to the commissioning intentions on LTCs and </a:t>
            </a:r>
            <a:r>
              <a:rPr lang="en-GB" dirty="0" err="1"/>
              <a:t>NbHs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Ideas fall into three categories: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dirty="0"/>
              <a:t>Align to neighbourhood + LTC commissioning intentions with confidence of in year benefit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dirty="0"/>
              <a:t>Align but have longer ROI lead-times or unclear ROI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dirty="0"/>
              <a:t>Schemes that need more working up</a:t>
            </a:r>
          </a:p>
          <a:p>
            <a:pPr marL="0" indent="0">
              <a:buNone/>
            </a:pPr>
            <a:r>
              <a:rPr lang="en-GB" dirty="0"/>
              <a:t>An initial sift was applied to help prioritise ideas:</a:t>
            </a:r>
          </a:p>
          <a:p>
            <a:pPr lvl="1"/>
            <a:r>
              <a:rPr lang="en-GB" dirty="0"/>
              <a:t>Significant clinical support</a:t>
            </a:r>
          </a:p>
          <a:p>
            <a:pPr lvl="1"/>
            <a:r>
              <a:rPr lang="en-GB" dirty="0"/>
              <a:t>no headcount growth</a:t>
            </a:r>
          </a:p>
          <a:p>
            <a:pPr lvl="1"/>
            <a:r>
              <a:rPr lang="en-GB" dirty="0"/>
              <a:t>in-year benefit where possible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2478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85C2D0-BB54-4DC7-94F5-7152C8F8A1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847" y="214297"/>
            <a:ext cx="10515600" cy="923330"/>
          </a:xfrm>
        </p:spPr>
        <p:txBody>
          <a:bodyPr/>
          <a:lstStyle/>
          <a:p>
            <a:r>
              <a:rPr lang="en-GB" b="1" dirty="0"/>
              <a:t>Schemes prioritised following the sift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4F9BE8-9744-4005-9D0A-7D322853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61300" y="5223392"/>
            <a:ext cx="3774437" cy="1190672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sz="1800" b="1" dirty="0"/>
              <a:t>Schemes requiring more work:</a:t>
            </a:r>
          </a:p>
          <a:p>
            <a:pPr marL="0" indent="0">
              <a:buNone/>
            </a:pPr>
            <a:r>
              <a:rPr lang="en-GB" sz="1800" dirty="0"/>
              <a:t>CKD / CVD pilot based from Tiverton</a:t>
            </a:r>
          </a:p>
          <a:p>
            <a:pPr marL="0" indent="0">
              <a:buNone/>
            </a:pPr>
            <a:r>
              <a:rPr lang="en-GB" sz="1800" dirty="0"/>
              <a:t>Dermatology – linked to Bideford CDC phase 2</a:t>
            </a:r>
          </a:p>
          <a:p>
            <a:pPr marL="0" indent="0">
              <a:buNone/>
            </a:pPr>
            <a:endParaRPr lang="en-GB" sz="1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34D3C59-52B1-A661-B1B4-06E454AD483C}"/>
              </a:ext>
            </a:extLst>
          </p:cNvPr>
          <p:cNvSpPr txBox="1"/>
          <p:nvPr/>
        </p:nvSpPr>
        <p:spPr>
          <a:xfrm>
            <a:off x="536543" y="1137627"/>
            <a:ext cx="7584902" cy="923330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pPr marL="0" lvl="1"/>
            <a:r>
              <a:rPr lang="en-GB" b="1" dirty="0"/>
              <a:t>Align to neighbourhood + LTC commissioning intentions with confidence of in year benefit</a:t>
            </a:r>
          </a:p>
          <a:p>
            <a:pPr marL="0" lvl="1" algn="ctr"/>
            <a:r>
              <a:rPr lang="en-GB" dirty="0"/>
              <a:t>All under the 2026/7 Urgent Care Workstream – acute activity avoidance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6C924ED-2AB5-3261-88F9-342B4ACC816E}"/>
              </a:ext>
            </a:extLst>
          </p:cNvPr>
          <p:cNvSpPr txBox="1"/>
          <p:nvPr/>
        </p:nvSpPr>
        <p:spPr>
          <a:xfrm>
            <a:off x="8206818" y="1122757"/>
            <a:ext cx="3448639" cy="923330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pPr marL="0" lvl="1"/>
            <a:r>
              <a:rPr lang="en-GB" dirty="0"/>
              <a:t>Align to commissioning intentions but have longer ROI lead-times or unclear ROI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22B7F88-8F2A-6BAE-5653-9C338E1A32A3}"/>
              </a:ext>
            </a:extLst>
          </p:cNvPr>
          <p:cNvSpPr txBox="1"/>
          <p:nvPr/>
        </p:nvSpPr>
        <p:spPr>
          <a:xfrm>
            <a:off x="4261300" y="2373362"/>
            <a:ext cx="3808608" cy="258532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/>
              <a:t>High Intensity Users -</a:t>
            </a:r>
            <a:r>
              <a:rPr lang="en-GB" dirty="0"/>
              <a:t> 40% reduction in ED attendances for cohort – part funded in 2026/7 by ICB</a:t>
            </a:r>
          </a:p>
          <a:p>
            <a:endParaRPr lang="en-GB" dirty="0"/>
          </a:p>
          <a:p>
            <a:r>
              <a:rPr lang="en-GB" b="1" dirty="0"/>
              <a:t>Community Flow (now Care Concierge) </a:t>
            </a:r>
            <a:r>
              <a:rPr lang="en-GB" dirty="0"/>
              <a:t>40% avoided readmissions / faster discharges. Will link to NCTR (Newton) and Discharge workstreams for 2026/7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23C46E2-3EAD-ABF6-C564-1F4D94B6DB7C}"/>
              </a:ext>
            </a:extLst>
          </p:cNvPr>
          <p:cNvSpPr txBox="1"/>
          <p:nvPr/>
        </p:nvSpPr>
        <p:spPr>
          <a:xfrm>
            <a:off x="536543" y="2373362"/>
            <a:ext cx="3553676" cy="34163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/>
              <a:t>End of Life </a:t>
            </a:r>
            <a:r>
              <a:rPr lang="en-GB" dirty="0"/>
              <a:t>– roll out of Torrington pilot which saw reduction in admissions and death in hospital (for those with Adv care plan/TEP)</a:t>
            </a:r>
          </a:p>
          <a:p>
            <a:endParaRPr lang="en-GB" sz="900" dirty="0"/>
          </a:p>
          <a:p>
            <a:endParaRPr lang="en-GB" sz="900" dirty="0"/>
          </a:p>
          <a:p>
            <a:r>
              <a:rPr lang="en-GB" b="1" dirty="0"/>
              <a:t>MDT model for complex + frailty + Core20 + respiratory admission avoidance</a:t>
            </a:r>
          </a:p>
          <a:p>
            <a:r>
              <a:rPr lang="en-GB" dirty="0"/>
              <a:t>Implementing the bedrock of neighbourhood model for high priority patient cohort with increased risk of admission.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8882D26-B166-BE21-5B57-11E7CE85DC0C}"/>
              </a:ext>
            </a:extLst>
          </p:cNvPr>
          <p:cNvSpPr txBox="1"/>
          <p:nvPr/>
        </p:nvSpPr>
        <p:spPr>
          <a:xfrm>
            <a:off x="8206818" y="2166747"/>
            <a:ext cx="3448639" cy="424731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/>
              <a:t>Cardiology business case (Oxford model). Includes CVD.</a:t>
            </a:r>
          </a:p>
          <a:p>
            <a:endParaRPr lang="en-GB" dirty="0"/>
          </a:p>
          <a:p>
            <a:r>
              <a:rPr lang="en-GB" b="1" dirty="0"/>
              <a:t>Ilfracombe complex needs – health and wealth factors </a:t>
            </a:r>
            <a:r>
              <a:rPr lang="en-GB" dirty="0"/>
              <a:t>(incorporating MoJ Probation pilot, Coastal Navigator Network and Poverty Truth Commission)</a:t>
            </a:r>
          </a:p>
          <a:p>
            <a:endParaRPr lang="en-GB" dirty="0"/>
          </a:p>
          <a:p>
            <a:r>
              <a:rPr lang="en-GB" b="1" dirty="0"/>
              <a:t>Live Longer Better </a:t>
            </a:r>
          </a:p>
          <a:p>
            <a:r>
              <a:rPr lang="en-GB" dirty="0"/>
              <a:t>Use a health event or scare to trigger a conversation about healthy aging. Links to social prescribing. Also applies to NHS staff</a:t>
            </a:r>
          </a:p>
        </p:txBody>
      </p:sp>
    </p:spTree>
    <p:extLst>
      <p:ext uri="{BB962C8B-B14F-4D97-AF65-F5344CB8AC3E}">
        <p14:creationId xmlns:p14="http://schemas.microsoft.com/office/powerpoint/2010/main" val="6254486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61EA52-5444-D2DA-EAE9-7FDF1CE5AC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387" y="19534"/>
            <a:ext cx="10515600" cy="333757"/>
          </a:xfrm>
        </p:spPr>
        <p:txBody>
          <a:bodyPr>
            <a:normAutofit fontScale="90000"/>
          </a:bodyPr>
          <a:lstStyle/>
          <a:p>
            <a:pPr algn="ctr"/>
            <a:r>
              <a:rPr lang="en-GB" sz="1800" b="1" dirty="0"/>
              <a:t>Alignment to operational plan / DBV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2C4793E-94F8-613F-08C3-0ABEFC8819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661905"/>
              </p:ext>
            </p:extLst>
          </p:nvPr>
        </p:nvGraphicFramePr>
        <p:xfrm>
          <a:off x="-9832" y="353290"/>
          <a:ext cx="12201832" cy="64851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8597">
                  <a:extLst>
                    <a:ext uri="{9D8B030D-6E8A-4147-A177-3AD203B41FA5}">
                      <a16:colId xmlns:a16="http://schemas.microsoft.com/office/drawing/2014/main" val="92778317"/>
                    </a:ext>
                  </a:extLst>
                </a:gridCol>
                <a:gridCol w="4622059">
                  <a:extLst>
                    <a:ext uri="{9D8B030D-6E8A-4147-A177-3AD203B41FA5}">
                      <a16:colId xmlns:a16="http://schemas.microsoft.com/office/drawing/2014/main" val="3482266675"/>
                    </a:ext>
                  </a:extLst>
                </a:gridCol>
                <a:gridCol w="4687732">
                  <a:extLst>
                    <a:ext uri="{9D8B030D-6E8A-4147-A177-3AD203B41FA5}">
                      <a16:colId xmlns:a16="http://schemas.microsoft.com/office/drawing/2014/main" val="3306237972"/>
                    </a:ext>
                  </a:extLst>
                </a:gridCol>
                <a:gridCol w="1023444">
                  <a:extLst>
                    <a:ext uri="{9D8B030D-6E8A-4147-A177-3AD203B41FA5}">
                      <a16:colId xmlns:a16="http://schemas.microsoft.com/office/drawing/2014/main" val="334689403"/>
                    </a:ext>
                  </a:extLst>
                </a:gridCol>
              </a:tblGrid>
              <a:tr h="669733">
                <a:tc>
                  <a:txBody>
                    <a:bodyPr/>
                    <a:lstStyle/>
                    <a:p>
                      <a:r>
                        <a:rPr lang="en-GB" dirty="0"/>
                        <a:t>Scheme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Benefit / currency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Options / cost of delivery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Lead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0476466"/>
                  </a:ext>
                </a:extLst>
              </a:tr>
              <a:tr h="1422255">
                <a:tc>
                  <a:txBody>
                    <a:bodyPr/>
                    <a:lstStyle/>
                    <a:p>
                      <a:r>
                        <a:rPr lang="en-GB" sz="1400" b="1" dirty="0"/>
                        <a:t>End of Life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Reduced acute admissions</a:t>
                      </a:r>
                    </a:p>
                    <a:p>
                      <a:r>
                        <a:rPr lang="en-GB" sz="1400" dirty="0"/>
                        <a:t>Reduced SWAST conveyance</a:t>
                      </a:r>
                      <a:br>
                        <a:rPr lang="en-GB" sz="1400" dirty="0"/>
                      </a:br>
                      <a:br>
                        <a:rPr lang="en-GB" sz="1400" dirty="0"/>
                      </a:br>
                      <a:r>
                        <a:rPr lang="en-GB" sz="1400" dirty="0"/>
                        <a:t>Small cohort pilot in Torrington. However from a range of 1-3 </a:t>
                      </a:r>
                      <a:r>
                        <a:rPr lang="en-GB" sz="1400" dirty="0" err="1"/>
                        <a:t>EoL</a:t>
                      </a:r>
                      <a:r>
                        <a:rPr lang="en-GB" sz="1400" dirty="0"/>
                        <a:t> admissions per month prior to pilot, this reduced to 0-1 </a:t>
                      </a:r>
                      <a:r>
                        <a:rPr lang="en-GB" sz="1400" dirty="0" err="1"/>
                        <a:t>EoL</a:t>
                      </a:r>
                      <a:r>
                        <a:rPr lang="en-GB" sz="1400" dirty="0"/>
                        <a:t> admissions. Strong evidence of in-year impact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400" dirty="0"/>
                        <a:t>Option 1 – try within existing headcount - Uplift 7 B5s to B6 to have dedicated end of life Associate Community Matron role 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400" dirty="0"/>
                        <a:t>Option 2 - Mid scale - additional x 7 ACM roles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400" dirty="0"/>
                        <a:t>Option 3 - Large scale – 22wte additional B6's (1 for every Community Nursing Team)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300" dirty="0"/>
                        <a:t>Community CG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0339738"/>
                  </a:ext>
                </a:extLst>
              </a:tr>
              <a:tr h="2085974">
                <a:tc>
                  <a:txBody>
                    <a:bodyPr/>
                    <a:lstStyle/>
                    <a:p>
                      <a:r>
                        <a:rPr lang="en-GB" sz="1400" b="1" dirty="0"/>
                        <a:t>Live Longer Better (Admission avoidance and discharge P0-1 support)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Reduced readmissions and crisis-led admissions</a:t>
                      </a:r>
                    </a:p>
                    <a:p>
                      <a:r>
                        <a:rPr lang="en-GB" sz="1400" dirty="0"/>
                        <a:t>Faster, more supported discharges for P0 + P1</a:t>
                      </a:r>
                    </a:p>
                    <a:p>
                      <a:r>
                        <a:rPr lang="en-GB" sz="1400" dirty="0"/>
                        <a:t>Longer term health &amp; wellbeing benefits</a:t>
                      </a:r>
                    </a:p>
                    <a:p>
                      <a:endParaRPr lang="en-GB" sz="1400" dirty="0"/>
                    </a:p>
                    <a:p>
                      <a:r>
                        <a:rPr lang="en-GB" sz="1400" dirty="0"/>
                        <a:t>Admission/Discharge service cost £238k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/>
                        <a:t>400+ patients on caseload N&amp;E (majority in N)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/>
                        <a:t>50/50 P0 and P1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/>
                        <a:t>Crisis readmissions avoided = 187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/>
                        <a:t>£695k cost avoidance (based on bed day cost of £268.00)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highlight>
                            <a:srgbClr val="FFFF00"/>
                          </a:highlight>
                        </a:rPr>
                        <a:t>Potential for </a:t>
                      </a:r>
                      <a:r>
                        <a:rPr lang="en-GB" sz="1400" dirty="0" err="1">
                          <a:highlight>
                            <a:srgbClr val="FFFF00"/>
                          </a:highlight>
                        </a:rPr>
                        <a:t>NbH</a:t>
                      </a:r>
                      <a:r>
                        <a:rPr lang="en-GB" sz="1400" dirty="0">
                          <a:highlight>
                            <a:srgbClr val="FFFF00"/>
                          </a:highlight>
                        </a:rPr>
                        <a:t> accelerator funding</a:t>
                      </a:r>
                    </a:p>
                    <a:p>
                      <a:r>
                        <a:rPr lang="en-GB" sz="1400" dirty="0"/>
                        <a:t>Current discharge support service ceases in March 2026</a:t>
                      </a:r>
                    </a:p>
                    <a:p>
                      <a:endParaRPr lang="en-GB" sz="1400" dirty="0"/>
                    </a:p>
                    <a:p>
                      <a:r>
                        <a:rPr lang="en-GB" sz="1400" dirty="0"/>
                        <a:t>Option 1 – do minimum – maintain service at £240k</a:t>
                      </a:r>
                    </a:p>
                    <a:p>
                      <a:r>
                        <a:rPr lang="en-GB" sz="1400" dirty="0"/>
                        <a:t>Option 2 – cover the gaps in East – raise investment from 80 to 200k bringing total to £360k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dirty="0"/>
                        <a:t>Community CG</a:t>
                      </a:r>
                    </a:p>
                    <a:p>
                      <a:endParaRPr lang="en-GB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1657317"/>
                  </a:ext>
                </a:extLst>
              </a:tr>
              <a:tr h="230721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/>
                        <a:t>MDT model for complex + frailty +Core 20 respiratory admission avoidance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Reduced acute admissions</a:t>
                      </a:r>
                    </a:p>
                    <a:p>
                      <a:r>
                        <a:rPr lang="en-GB" sz="1400" dirty="0"/>
                        <a:t>Supporting the three most complex, high risk patient cohorts through MDTs</a:t>
                      </a:r>
                    </a:p>
                    <a:p>
                      <a:endParaRPr lang="en-GB" sz="1400" dirty="0"/>
                    </a:p>
                    <a:p>
                      <a:r>
                        <a:rPr lang="en-GB" sz="1400" dirty="0"/>
                        <a:t>Pilot operating in SAS, HOSM and WEB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/>
                        <a:t>68 patients seen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/>
                        <a:t>136 admissions avoided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/>
                        <a:t>Investment of £58k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/>
                        <a:t>Cost avoidance of £494k (based on average </a:t>
                      </a:r>
                      <a:r>
                        <a:rPr lang="en-GB" sz="1400" dirty="0" err="1"/>
                        <a:t>LoS</a:t>
                      </a:r>
                      <a:r>
                        <a:rPr lang="en-GB" sz="1400" dirty="0"/>
                        <a:t> for frailty of 7d)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Option 1 – small scale, continue existing pilot in East Devon - £58k</a:t>
                      </a:r>
                    </a:p>
                    <a:p>
                      <a:r>
                        <a:rPr lang="en-GB" sz="1400" dirty="0"/>
                        <a:t>Option 2 – scale up to 4 localities - £84k</a:t>
                      </a:r>
                    </a:p>
                    <a:p>
                      <a:r>
                        <a:rPr lang="en-GB" sz="1400" dirty="0"/>
                        <a:t>Option 3 – scale up to all localities - £211k</a:t>
                      </a:r>
                    </a:p>
                    <a:p>
                      <a:endParaRPr lang="en-GB" sz="1400" dirty="0"/>
                    </a:p>
                    <a:p>
                      <a:r>
                        <a:rPr lang="en-GB" sz="1400" dirty="0">
                          <a:highlight>
                            <a:srgbClr val="FFFF00"/>
                          </a:highlight>
                        </a:rPr>
                        <a:t>Potential for </a:t>
                      </a:r>
                      <a:r>
                        <a:rPr lang="en-GB" sz="1400" dirty="0" err="1">
                          <a:highlight>
                            <a:srgbClr val="FFFF00"/>
                          </a:highlight>
                        </a:rPr>
                        <a:t>NbH</a:t>
                      </a:r>
                      <a:r>
                        <a:rPr lang="en-GB" sz="1400" dirty="0">
                          <a:highlight>
                            <a:srgbClr val="FFFF00"/>
                          </a:highlight>
                        </a:rPr>
                        <a:t> accelerator funding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dirty="0"/>
                        <a:t>Community CG</a:t>
                      </a:r>
                    </a:p>
                    <a:p>
                      <a:endParaRPr lang="en-GB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28904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80228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F51261-C709-87C3-DAD4-C53AFF0819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218209"/>
            <a:ext cx="5933211" cy="1163782"/>
          </a:xfrm>
        </p:spPr>
        <p:txBody>
          <a:bodyPr>
            <a:normAutofit fontScale="90000"/>
          </a:bodyPr>
          <a:lstStyle/>
          <a:p>
            <a:pPr algn="r"/>
            <a:r>
              <a:rPr lang="en-GB" b="1" dirty="0"/>
              <a:t>The cost avoidance / benefit evidence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632E6349-186F-5AB5-FD14-9CCA73D1B92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33697379"/>
              </p:ext>
            </p:extLst>
          </p:nvPr>
        </p:nvGraphicFramePr>
        <p:xfrm>
          <a:off x="246323" y="1234550"/>
          <a:ext cx="4229423" cy="24952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5D829DE9-D234-7920-ECE1-684D5547A79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62252319"/>
              </p:ext>
            </p:extLst>
          </p:nvPr>
        </p:nvGraphicFramePr>
        <p:xfrm>
          <a:off x="3054564" y="4144552"/>
          <a:ext cx="4116256" cy="24952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3CA54483-971F-7D8B-3931-E4F820531C3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5742766"/>
              </p:ext>
            </p:extLst>
          </p:nvPr>
        </p:nvGraphicFramePr>
        <p:xfrm>
          <a:off x="7303168" y="1562023"/>
          <a:ext cx="4542717" cy="2805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C42097C8-EB3F-79FD-D509-78DC4EB2EE33}"/>
              </a:ext>
            </a:extLst>
          </p:cNvPr>
          <p:cNvSpPr txBox="1"/>
          <p:nvPr/>
        </p:nvSpPr>
        <p:spPr>
          <a:xfrm>
            <a:off x="328147" y="615434"/>
            <a:ext cx="3148445" cy="369332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End of Life</a:t>
            </a:r>
          </a:p>
        </p:txBody>
      </p:sp>
    </p:spTree>
    <p:extLst>
      <p:ext uri="{BB962C8B-B14F-4D97-AF65-F5344CB8AC3E}">
        <p14:creationId xmlns:p14="http://schemas.microsoft.com/office/powerpoint/2010/main" val="38082153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B5CE4A-9C5E-D784-A58A-466E65D756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892A9A-47ED-C9C3-E2D8-54C8360562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387" y="19534"/>
            <a:ext cx="10515600" cy="333757"/>
          </a:xfrm>
        </p:spPr>
        <p:txBody>
          <a:bodyPr>
            <a:normAutofit fontScale="90000"/>
          </a:bodyPr>
          <a:lstStyle/>
          <a:p>
            <a:pPr algn="ctr"/>
            <a:r>
              <a:rPr lang="en-GB" sz="1800" b="1" dirty="0"/>
              <a:t>Alignment to operational plan / DBV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B580441-8167-A4F0-880E-AEE492AF16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4310887"/>
              </p:ext>
            </p:extLst>
          </p:nvPr>
        </p:nvGraphicFramePr>
        <p:xfrm>
          <a:off x="38296" y="353291"/>
          <a:ext cx="12074013" cy="5217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9023">
                  <a:extLst>
                    <a:ext uri="{9D8B030D-6E8A-4147-A177-3AD203B41FA5}">
                      <a16:colId xmlns:a16="http://schemas.microsoft.com/office/drawing/2014/main" val="92778317"/>
                    </a:ext>
                  </a:extLst>
                </a:gridCol>
                <a:gridCol w="4369104">
                  <a:extLst>
                    <a:ext uri="{9D8B030D-6E8A-4147-A177-3AD203B41FA5}">
                      <a16:colId xmlns:a16="http://schemas.microsoft.com/office/drawing/2014/main" val="3482266675"/>
                    </a:ext>
                  </a:extLst>
                </a:gridCol>
                <a:gridCol w="4843163">
                  <a:extLst>
                    <a:ext uri="{9D8B030D-6E8A-4147-A177-3AD203B41FA5}">
                      <a16:colId xmlns:a16="http://schemas.microsoft.com/office/drawing/2014/main" val="3306237972"/>
                    </a:ext>
                  </a:extLst>
                </a:gridCol>
                <a:gridCol w="1012723">
                  <a:extLst>
                    <a:ext uri="{9D8B030D-6E8A-4147-A177-3AD203B41FA5}">
                      <a16:colId xmlns:a16="http://schemas.microsoft.com/office/drawing/2014/main" val="334689403"/>
                    </a:ext>
                  </a:extLst>
                </a:gridCol>
              </a:tblGrid>
              <a:tr h="645880">
                <a:tc>
                  <a:txBody>
                    <a:bodyPr/>
                    <a:lstStyle/>
                    <a:p>
                      <a:r>
                        <a:rPr lang="en-GB" dirty="0"/>
                        <a:t>Scheme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Benefit / currency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Options / cost of delivery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Lead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0476466"/>
                  </a:ext>
                </a:extLst>
              </a:tr>
              <a:tr h="33250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/>
                        <a:t>Ilfracombe complex needs (incorporating Poverty Truth recommendations)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/>
                        <a:t>Reducing escalation and health deterioration that could result in acute admissions.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/>
                        <a:t>This requires 0.4 project co-ordinator support to ensure partners reduce their barriers to services. Can be supported inhouse by RDUH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300" dirty="0"/>
                        <a:t>Community CG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0451977"/>
                  </a:ext>
                </a:extLst>
              </a:tr>
              <a:tr h="33250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/>
                        <a:t>HIU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400" b="1" dirty="0"/>
                        <a:t>North Devon</a:t>
                      </a:r>
                      <a:r>
                        <a:rPr lang="en-GB" sz="1400" dirty="0"/>
                        <a:t> (Q3 2025)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400" dirty="0"/>
                        <a:t>27 high complex needs people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GB" sz="1400" dirty="0"/>
                        <a:t>51% reduction in ED attendances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GB" sz="1400" dirty="0"/>
                        <a:t>66% reduction in NEL admissions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GB" sz="1400" b="1" dirty="0"/>
                        <a:t>East Devon</a:t>
                      </a:r>
                      <a:r>
                        <a:rPr lang="en-GB" sz="1400" dirty="0"/>
                        <a:t> (Q2 2025)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GB" sz="1400" dirty="0"/>
                        <a:t>30 high complex needs people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GB" sz="1400" dirty="0"/>
                        <a:t>40% reduction in ED attendances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GB" sz="1400" dirty="0"/>
                        <a:t>16% reduction in NEL admissions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highlight>
                            <a:srgbClr val="FFFF00"/>
                          </a:highlight>
                        </a:rPr>
                        <a:t>Current service ceases in March 2026</a:t>
                      </a:r>
                    </a:p>
                    <a:p>
                      <a:r>
                        <a:rPr lang="en-GB" sz="1400" dirty="0"/>
                        <a:t>North - £108k</a:t>
                      </a:r>
                    </a:p>
                    <a:p>
                      <a:r>
                        <a:rPr lang="en-GB" sz="1400" dirty="0"/>
                        <a:t>East - £150k</a:t>
                      </a:r>
                    </a:p>
                    <a:p>
                      <a:endParaRPr lang="en-GB" sz="1400" dirty="0"/>
                    </a:p>
                    <a:p>
                      <a:r>
                        <a:rPr lang="en-GB" sz="1400" dirty="0"/>
                        <a:t>ICB might offer part-funding (£278k for whole of Devon)</a:t>
                      </a:r>
                    </a:p>
                    <a:p>
                      <a:r>
                        <a:rPr lang="en-GB" sz="1400" dirty="0"/>
                        <a:t>Strong clinician support.</a:t>
                      </a:r>
                    </a:p>
                    <a:p>
                      <a:r>
                        <a:rPr lang="en-GB" sz="1400" dirty="0"/>
                        <a:t>RDUH decision to make on funding.</a:t>
                      </a:r>
                    </a:p>
                    <a:p>
                      <a:endParaRPr lang="en-GB" sz="14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/>
                        <a:t>Unlikely to receive </a:t>
                      </a:r>
                      <a:r>
                        <a:rPr lang="en-GB" sz="1400" dirty="0" err="1"/>
                        <a:t>NbH</a:t>
                      </a:r>
                      <a:r>
                        <a:rPr lang="en-GB" sz="1400" dirty="0"/>
                        <a:t> accelerator funding as is a proven model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300" dirty="0"/>
                        <a:t>Medicine CG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4860647"/>
                  </a:ext>
                </a:extLst>
              </a:tr>
              <a:tr h="33250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/>
                        <a:t>Fracture liaison service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Reduced admissions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Business case has been reviewed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300" dirty="0"/>
                        <a:t>Surgery CG + Community CG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1067296"/>
                  </a:ext>
                </a:extLst>
              </a:tr>
              <a:tr h="52285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/>
                        <a:t>Cardiology business case (Oxford model)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Acute admissions avoidance</a:t>
                      </a:r>
                    </a:p>
                    <a:p>
                      <a:r>
                        <a:rPr lang="en-GB" sz="1400" dirty="0"/>
                        <a:t>Target deteriorating patients</a:t>
                      </a:r>
                    </a:p>
                    <a:p>
                      <a:r>
                        <a:rPr lang="en-GB" sz="1400" dirty="0"/>
                        <a:t>Target cardiology RTT performance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£400k required for 6-7 </a:t>
                      </a:r>
                      <a:r>
                        <a:rPr lang="en-GB" sz="1400" dirty="0" err="1"/>
                        <a:t>GPwSI</a:t>
                      </a:r>
                      <a:r>
                        <a:rPr lang="en-GB" sz="1400" dirty="0"/>
                        <a:t> in cardiology</a:t>
                      </a:r>
                    </a:p>
                    <a:p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300" dirty="0"/>
                        <a:t>Medicine CG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96710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50918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953</TotalTime>
  <Words>2654</Words>
  <Application>Microsoft Office PowerPoint</Application>
  <PresentationFormat>Widescreen</PresentationFormat>
  <Paragraphs>355</Paragraphs>
  <Slides>17</Slides>
  <Notes>0</Notes>
  <HiddenSlides>8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Office Theme</vt:lpstr>
      <vt:lpstr>RDUH Neighbourhood Health</vt:lpstr>
      <vt:lpstr>Commissioning intentions: neighbourhood health and long-term conditions</vt:lpstr>
      <vt:lpstr> </vt:lpstr>
      <vt:lpstr>ICB enabling support for the commissioning intentions</vt:lpstr>
      <vt:lpstr>Initial ideas emerging from recent clinical and op lead discussions (RDUH)</vt:lpstr>
      <vt:lpstr>Schemes prioritised following the sift</vt:lpstr>
      <vt:lpstr>Alignment to operational plan / DBV</vt:lpstr>
      <vt:lpstr>The cost avoidance / benefit evidence</vt:lpstr>
      <vt:lpstr>Alignment to operational plan / DBV</vt:lpstr>
      <vt:lpstr>Our prevention programmes</vt:lpstr>
      <vt:lpstr>What are we already doing</vt:lpstr>
      <vt:lpstr>Our landscape</vt:lpstr>
      <vt:lpstr>End of Life (EoL) Care</vt:lpstr>
      <vt:lpstr>Live Longer Better </vt:lpstr>
      <vt:lpstr>Complex Patient MDTs </vt:lpstr>
      <vt:lpstr>Neighbourhood Alternative Support Pathway </vt:lpstr>
      <vt:lpstr>Existing business cases based on existing projects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Jeff Chinnock</dc:creator>
  <cp:lastModifiedBy>ALLEN, Katherine (ROYAL DEVON UNIVERSITY HEALTHCARE NHS FOUNDATION TRUST)</cp:lastModifiedBy>
  <cp:revision>39</cp:revision>
  <dcterms:created xsi:type="dcterms:W3CDTF">2026-02-03T14:32:15Z</dcterms:created>
  <dcterms:modified xsi:type="dcterms:W3CDTF">2026-04-28T12:35:26Z</dcterms:modified>
</cp:coreProperties>
</file>