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6"/>
  </p:notesMasterIdLst>
  <p:sldIdLst>
    <p:sldId id="29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E41E99C-6698-4993-A49C-DE174977F02C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Davis" initials="CD" lastIdx="2" clrIdx="0">
    <p:extLst>
      <p:ext uri="{19B8F6BF-5375-455C-9EA6-DF929625EA0E}">
        <p15:presenceInfo xmlns:p15="http://schemas.microsoft.com/office/powerpoint/2012/main" userId="Christine Davis" providerId="None"/>
      </p:ext>
    </p:extLst>
  </p:cmAuthor>
  <p:cmAuthor id="2" name="Beverley Johnson" initials="BJ" lastIdx="1" clrIdx="1">
    <p:extLst>
      <p:ext uri="{19B8F6BF-5375-455C-9EA6-DF929625EA0E}">
        <p15:presenceInfo xmlns:p15="http://schemas.microsoft.com/office/powerpoint/2012/main" userId="Beverley John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B8B"/>
    <a:srgbClr val="EA1ED2"/>
    <a:srgbClr val="00A9CE"/>
    <a:srgbClr val="DA291C"/>
    <a:srgbClr val="D3B0FF"/>
    <a:srgbClr val="41EFDA"/>
    <a:srgbClr val="41B6E6"/>
    <a:srgbClr val="FFB81C"/>
    <a:srgbClr val="009639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6" autoAdjust="0"/>
    <p:restoredTop sz="95964" autoAdjust="0"/>
  </p:normalViewPr>
  <p:slideViewPr>
    <p:cSldViewPr snapToGrid="0">
      <p:cViewPr varScale="1">
        <p:scale>
          <a:sx n="67" d="100"/>
          <a:sy n="67" d="100"/>
        </p:scale>
        <p:origin x="276" y="-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4885B-B4D2-4EF7-AFFA-0AF6F2CE32A8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473B8-153E-4D62-A2FE-8E341E1C9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98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24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143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986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153" y="365129"/>
            <a:ext cx="8611639" cy="1325563"/>
          </a:xfrm>
        </p:spPr>
        <p:txBody>
          <a:bodyPr>
            <a:noAutofit/>
          </a:bodyPr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53148" y="1838157"/>
            <a:ext cx="10898155" cy="4456112"/>
          </a:xfrm>
        </p:spPr>
        <p:txBody>
          <a:bodyPr numCol="3" spcCol="28800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1"/>
              </a:spcAft>
              <a:buNone/>
              <a:defRPr sz="1400"/>
            </a:lvl1pPr>
            <a:lvl2pPr marL="0" indent="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None/>
              <a:defRPr sz="2001" b="1">
                <a:solidFill>
                  <a:schemeClr val="accent1"/>
                </a:solidFill>
              </a:defRPr>
            </a:lvl2pPr>
            <a:lvl3pPr marL="0" indent="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None/>
              <a:defRPr sz="1600" b="1">
                <a:solidFill>
                  <a:srgbClr val="009639"/>
                </a:solidFill>
              </a:defRPr>
            </a:lvl3pPr>
            <a:lvl4pPr marL="357179" indent="-257169">
              <a:lnSpc>
                <a:spcPct val="100000"/>
              </a:lnSpc>
              <a:spcBef>
                <a:spcPts val="0"/>
              </a:spcBef>
              <a:spcAft>
                <a:spcPts val="601"/>
              </a:spcAft>
              <a:buFont typeface="Arial" panose="020B0604020202020204" pitchFamily="34" charset="0"/>
              <a:buChar char="●"/>
              <a:defRPr sz="1400" baseline="0"/>
            </a:lvl4pPr>
            <a:lvl5pPr marL="350830" indent="-258758">
              <a:lnSpc>
                <a:spcPct val="100000"/>
              </a:lnSpc>
              <a:spcBef>
                <a:spcPts val="0"/>
              </a:spcBef>
              <a:spcAft>
                <a:spcPts val="601"/>
              </a:spcAft>
              <a:buFont typeface="+mj-lt"/>
              <a:buAutoNum type="arabicPeriod"/>
              <a:defRPr sz="1400" baseline="0"/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601"/>
              </a:spcAft>
              <a:buFont typeface="+mj-lt"/>
              <a:buNone/>
              <a:defRPr sz="1099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(Heading)</a:t>
            </a:r>
          </a:p>
          <a:p>
            <a:pPr lvl="2"/>
            <a:r>
              <a:rPr lang="en-US" dirty="0"/>
              <a:t>Third level (sub-heading)</a:t>
            </a:r>
          </a:p>
          <a:p>
            <a:pPr lvl="3"/>
            <a:r>
              <a:rPr lang="en-US" dirty="0"/>
              <a:t>Fourth level (bullet point)</a:t>
            </a:r>
          </a:p>
          <a:p>
            <a:pPr lvl="4"/>
            <a:r>
              <a:rPr lang="en-US" dirty="0"/>
              <a:t>Fifth level (numbered)</a:t>
            </a:r>
          </a:p>
          <a:p>
            <a:pPr lvl="5"/>
            <a:r>
              <a:rPr lang="en-US" dirty="0"/>
              <a:t>Sixth level (caption)</a:t>
            </a:r>
            <a:endParaRPr lang="en-GB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6426000"/>
            <a:ext cx="121920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BBBB492-A7C1-4477-88AF-CE3D63660448}"/>
              </a:ext>
            </a:extLst>
          </p:cNvPr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8547" y="325361"/>
            <a:ext cx="2358908" cy="80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431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0" cy="658085"/>
          </a:xfrm>
        </p:spPr>
        <p:txBody>
          <a:bodyPr>
            <a:normAutofit/>
          </a:bodyPr>
          <a:lstStyle>
            <a:lvl1pPr>
              <a:defRPr sz="250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B14B4C-E788-404F-AEAE-CE1C68411D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836713"/>
            <a:ext cx="10972800" cy="288827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F811B0-8A02-4BEA-BF81-67BCC56BA0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6916"/>
            <a:ext cx="12192000" cy="117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109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087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99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67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83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0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95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3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997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B785F-B1C9-46FD-9B89-B52DA02BF9F6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79094-6921-4F39-A53C-3F0FA975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09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A525AA2-A3D9-4953-945F-A15E1B8D216C}"/>
              </a:ext>
            </a:extLst>
          </p:cNvPr>
          <p:cNvSpPr/>
          <p:nvPr/>
        </p:nvSpPr>
        <p:spPr>
          <a:xfrm>
            <a:off x="457202" y="1173084"/>
            <a:ext cx="5556068" cy="319322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/>
              <a:t>Achievements and Learning in the last month</a:t>
            </a:r>
          </a:p>
          <a:p>
            <a:pPr algn="ctr"/>
            <a:endParaRPr lang="en-GB" sz="9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MOU agreed for project extension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Team around person documents finalised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Referrals have now picked up and are starting to flow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DPIA and </a:t>
            </a:r>
            <a:r>
              <a:rPr lang="en-GB" sz="1600" dirty="0" err="1"/>
              <a:t>DSA</a:t>
            </a:r>
            <a:r>
              <a:rPr lang="en-GB" sz="1600" dirty="0"/>
              <a:t> signed of by </a:t>
            </a:r>
            <a:r>
              <a:rPr lang="en-GB" sz="1600" dirty="0" err="1"/>
              <a:t>RDUH</a:t>
            </a:r>
            <a:r>
              <a:rPr lang="en-GB" sz="1600" dirty="0"/>
              <a:t> now with partners for comments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Process for holistic needs assessment finalised including paperwork and recording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Recruitment happened for Kafka Brigade client – first interview conducted 1/4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New Kafka CPR date agreed 17</a:t>
            </a:r>
            <a:r>
              <a:rPr lang="en-GB" sz="1600" baseline="30000" dirty="0"/>
              <a:t>th</a:t>
            </a:r>
            <a:r>
              <a:rPr lang="en-GB" sz="1600" dirty="0"/>
              <a:t> July – absolute priority for 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Evaluation agreed with Health Innovation SW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 </a:t>
            </a:r>
          </a:p>
          <a:p>
            <a:r>
              <a:rPr lang="en-GB" sz="1600" dirty="0"/>
              <a:t>	</a:t>
            </a:r>
          </a:p>
          <a:p>
            <a:endParaRPr lang="en-GB" sz="1600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C7CAC2-A2A4-4CD3-BD6D-54FBC1A6658D}"/>
              </a:ext>
            </a:extLst>
          </p:cNvPr>
          <p:cNvSpPr/>
          <p:nvPr/>
        </p:nvSpPr>
        <p:spPr>
          <a:xfrm>
            <a:off x="6178730" y="1173084"/>
            <a:ext cx="5556069" cy="26387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/>
              <a:t>Focus &amp; actions for the next month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Increasing referrals into Phase 1 and initial stages (holistic needs assessment of Stage 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Partners IG agreed and approved for Phase 2 and TAP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Data from </a:t>
            </a:r>
            <a:r>
              <a:rPr lang="en-GB" sz="1600" dirty="0" err="1"/>
              <a:t>HMPPS</a:t>
            </a:r>
            <a:r>
              <a:rPr lang="en-GB" sz="1600" dirty="0"/>
              <a:t> passed to </a:t>
            </a:r>
            <a:r>
              <a:rPr lang="en-GB" sz="1600" dirty="0" err="1"/>
              <a:t>RDUH</a:t>
            </a:r>
            <a:r>
              <a:rPr lang="en-GB" sz="1600" dirty="0"/>
              <a:t> BI for analysis against ODD (including Kafka Brigade data requirements)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Confirming senior leads for Kafka Brigade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4E9DE8-62C7-4650-9BAE-A2662D068E28}"/>
              </a:ext>
            </a:extLst>
          </p:cNvPr>
          <p:cNvSpPr/>
          <p:nvPr/>
        </p:nvSpPr>
        <p:spPr>
          <a:xfrm>
            <a:off x="457200" y="4467224"/>
            <a:ext cx="5556069" cy="18940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/>
              <a:t>Identified risks/issues and mitigations</a:t>
            </a: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0000"/>
                </a:solidFill>
              </a:rPr>
              <a:t>Phase 2 holistic assessments and TAP not yet live</a:t>
            </a:r>
            <a:endParaRPr lang="en-GB" sz="16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IG barriers in setting up Team around a person approach – need multi agency IG input – not everyone at meeting (</a:t>
            </a:r>
            <a:r>
              <a:rPr lang="en-GB" sz="1600" dirty="0" err="1"/>
              <a:t>DPT</a:t>
            </a:r>
            <a:r>
              <a:rPr lang="en-GB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Chief Execs still need to be invited to Kafka event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Local Probation Team engagement/capacity/priority</a:t>
            </a:r>
          </a:p>
          <a:p>
            <a:r>
              <a:rPr lang="en-GB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BE0A25-DF69-4DD6-BC16-B59A17C45ECF}"/>
              </a:ext>
            </a:extLst>
          </p:cNvPr>
          <p:cNvSpPr/>
          <p:nvPr/>
        </p:nvSpPr>
        <p:spPr>
          <a:xfrm>
            <a:off x="6178730" y="3912740"/>
            <a:ext cx="5556069" cy="2448520"/>
          </a:xfrm>
          <a:prstGeom prst="rect">
            <a:avLst/>
          </a:prstGeom>
          <a:solidFill>
            <a:srgbClr val="00A9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/>
              <a:t>Questions for the group / Escalations to </a:t>
            </a:r>
            <a:r>
              <a:rPr lang="en-GB" b="1"/>
              <a:t>Leadership Group</a:t>
            </a:r>
            <a:endParaRPr lang="en-GB" b="1" dirty="0"/>
          </a:p>
          <a:p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Senior Leads needed from Partner Orgs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Speed up IG process within partners.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</p:txBody>
      </p:sp>
      <p:sp>
        <p:nvSpPr>
          <p:cNvPr id="22" name="Title 3">
            <a:extLst>
              <a:ext uri="{FF2B5EF4-FFF2-40B4-BE49-F238E27FC236}">
                <a16:creationId xmlns:a16="http://schemas.microsoft.com/office/drawing/2014/main" id="{D61C35E3-0E17-22AE-7C50-99F3AA9352BF}"/>
              </a:ext>
            </a:extLst>
          </p:cNvPr>
          <p:cNvSpPr txBox="1">
            <a:spLocks/>
          </p:cNvSpPr>
          <p:nvPr/>
        </p:nvSpPr>
        <p:spPr>
          <a:xfrm>
            <a:off x="367145" y="313170"/>
            <a:ext cx="10972800" cy="6580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46" rtl="0" eaLnBrk="1" latinLnBrk="0" hangingPunct="1">
              <a:spcBef>
                <a:spcPct val="0"/>
              </a:spcBef>
              <a:buNone/>
              <a:defRPr sz="2501" b="1" kern="1200">
                <a:solidFill>
                  <a:srgbClr val="005EB8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4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1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Workstream: </a:t>
            </a:r>
            <a:r>
              <a:rPr lang="en-GB" dirty="0">
                <a:latin typeface="Arial"/>
              </a:rPr>
              <a:t>Health and Justice Pilot Update</a:t>
            </a:r>
            <a:endParaRPr kumimoji="0" lang="en-GB" sz="2501" b="1" i="0" u="none" strike="noStrike" kern="1200" cap="none" spc="0" normalizeH="0" baseline="0" noProof="0" dirty="0">
              <a:ln>
                <a:noFill/>
              </a:ln>
              <a:solidFill>
                <a:srgbClr val="005EB8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2DFF02D2-22E9-5DCA-8D41-CCB4FFF28548}"/>
              </a:ext>
            </a:extLst>
          </p:cNvPr>
          <p:cNvSpPr txBox="1">
            <a:spLocks/>
          </p:cNvSpPr>
          <p:nvPr/>
        </p:nvSpPr>
        <p:spPr>
          <a:xfrm>
            <a:off x="367145" y="783342"/>
            <a:ext cx="10972800" cy="2888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46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  <a:defRPr sz="1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88" indent="-285764" algn="l" defTabSz="914446" rtl="0" eaLnBrk="1" latinLnBrk="0" hangingPunct="1">
              <a:spcBef>
                <a:spcPct val="20000"/>
              </a:spcBef>
              <a:buClr>
                <a:srgbClr val="00963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57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80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503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726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949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172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394" indent="-228611" algn="l" defTabSz="914446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4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5EB8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b="0" dirty="0">
                <a:solidFill>
                  <a:srgbClr val="003087"/>
                </a:solidFill>
                <a:latin typeface="Arial"/>
              </a:rPr>
              <a:t>Date</a:t>
            </a:r>
            <a:r>
              <a:rPr lang="en-GB" b="0">
                <a:solidFill>
                  <a:srgbClr val="003087"/>
                </a:solidFill>
                <a:latin typeface="Arial"/>
              </a:rPr>
              <a:t>: Apr </a:t>
            </a:r>
            <a:r>
              <a:rPr lang="en-GB" b="0" dirty="0">
                <a:solidFill>
                  <a:srgbClr val="003087"/>
                </a:solidFill>
                <a:latin typeface="Arial"/>
              </a:rPr>
              <a:t>2026</a:t>
            </a:r>
            <a:endParaRPr kumimoji="0" lang="en-GB" sz="1400" b="0" u="none" strike="noStrike" kern="1200" cap="none" spc="0" normalizeH="0" baseline="0" noProof="0" dirty="0">
              <a:ln>
                <a:noFill/>
              </a:ln>
              <a:solidFill>
                <a:srgbClr val="00308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2750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Version xmlns="f4b631e5-4434-4dce-804e-355ac78891fa" xsi:nil="true"/>
    <lcf76f155ced4ddcb4097134ff3c332f4 xmlns="f4b631e5-4434-4dce-804e-355ac78891fa" xsi:nil="true"/>
    <lcf76f155ced4ddcb4097134ff3c332f5 xmlns="f4b631e5-4434-4dce-804e-355ac78891fa" xsi:nil="true"/>
    <_ip_UnifiedCompliancePolicyUIAction xmlns="http://schemas.microsoft.com/sharepoint/v3" xsi:nil="true"/>
    <MigrationWizIdPermissionLevels xmlns="f4b631e5-4434-4dce-804e-355ac78891fa" xsi:nil="true"/>
    <MigrationWizIdSecurityGroups xmlns="f4b631e5-4434-4dce-804e-355ac78891fa" xsi:nil="true"/>
    <MigrationWizIdPermissions xmlns="f4b631e5-4434-4dce-804e-355ac78891fa" xsi:nil="true"/>
    <lcf76f155ced4ddcb4097134ff3c332f xmlns="f4b631e5-4434-4dce-804e-355ac78891fa">
      <Terms xmlns="http://schemas.microsoft.com/office/infopath/2007/PartnerControls"/>
    </lcf76f155ced4ddcb4097134ff3c332f>
    <_ip_UnifiedCompliancePolicyProperties xmlns="http://schemas.microsoft.com/sharepoint/v3" xsi:nil="true"/>
    <MigrationWizIdDocumentLibraryPermissions xmlns="f4b631e5-4434-4dce-804e-355ac78891fa" xsi:nil="true"/>
    <MigrationWizId xmlns="f4b631e5-4434-4dce-804e-355ac78891fa" xsi:nil="true"/>
    <lcf76f155ced4ddcb4097134ff3c332f0 xmlns="f4b631e5-4434-4dce-804e-355ac78891fa" xsi:nil="true"/>
    <TaxCatchAll xmlns="5ea303a6-bbfc-4d49-a48d-d7e98e860aad" xsi:nil="true"/>
    <lcf76f155ced4ddcb4097134ff3c332f1 xmlns="f4b631e5-4434-4dce-804e-355ac78891fa" xsi:nil="true"/>
    <lcf76f155ced4ddcb4097134ff3c332f2 xmlns="f4b631e5-4434-4dce-804e-355ac78891fa" xsi:nil="true"/>
    <lcf76f155ced4ddcb4097134ff3c332f3 xmlns="f4b631e5-4434-4dce-804e-355ac78891f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80271E34EEB34FA5E7C4DEF00B75AB" ma:contentTypeVersion="26" ma:contentTypeDescription="Create a new document." ma:contentTypeScope="" ma:versionID="2c63cce5db5c3e18a73ba999155a6942">
  <xsd:schema xmlns:xsd="http://www.w3.org/2001/XMLSchema" xmlns:xs="http://www.w3.org/2001/XMLSchema" xmlns:p="http://schemas.microsoft.com/office/2006/metadata/properties" xmlns:ns1="http://schemas.microsoft.com/sharepoint/v3" xmlns:ns2="f4b631e5-4434-4dce-804e-355ac78891fa" xmlns:ns3="5ea303a6-bbfc-4d49-a48d-d7e98e860aad" targetNamespace="http://schemas.microsoft.com/office/2006/metadata/properties" ma:root="true" ma:fieldsID="cd3c32d24135981435bc93d075d263bf" ns1:_="" ns2:_="" ns3:_="">
    <xsd:import namespace="http://schemas.microsoft.com/sharepoint/v3"/>
    <xsd:import namespace="f4b631e5-4434-4dce-804e-355ac78891fa"/>
    <xsd:import namespace="5ea303a6-bbfc-4d49-a48d-d7e98e860aad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1" minOccurs="0"/>
                <xsd:element ref="ns2:lcf76f155ced4ddcb4097134ff3c332f2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lcf76f155ced4ddcb4097134ff3c332f3" minOccurs="0"/>
                <xsd:element ref="ns2:lcf76f155ced4ddcb4097134ff3c332f4" minOccurs="0"/>
                <xsd:element ref="ns2:lcf76f155ced4ddcb4097134ff3c332f5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b631e5-4434-4dce-804e-355ac78891fa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lcf76f155ced4ddcb4097134ff3c332f0" ma:index="11" nillable="true" ma:displayName="Image Tags_0" ma:hidden="true" ma:internalName="lcf76f155ced4ddcb4097134ff3c332f0" ma:readOnly="false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1" ma:index="20" nillable="true" ma:displayName="Image Tags_0" ma:hidden="true" ma:internalName="lcf76f155ced4ddcb4097134ff3c332f1" ma:readOnly="false">
      <xsd:simpleType>
        <xsd:restriction base="dms:Note"/>
      </xsd:simpleType>
    </xsd:element>
    <xsd:element name="lcf76f155ced4ddcb4097134ff3c332f2" ma:index="21" nillable="true" ma:displayName="Image Tags_0" ma:hidden="true" ma:internalName="lcf76f155ced4ddcb4097134ff3c332f2" ma:readOnly="false">
      <xsd:simpleType>
        <xsd:restriction base="dms:Note"/>
      </xsd:simpleType>
    </xsd:element>
    <xsd:element name="MigrationWizIdPermissionLevels" ma:index="22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23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24" nillable="true" ma:displayName="MigrationWizIdSecurityGroups" ma:internalName="MigrationWizIdSecurityGroups">
      <xsd:simpleType>
        <xsd:restriction base="dms:Text"/>
      </xsd:simpleType>
    </xsd:element>
    <xsd:element name="lcf76f155ced4ddcb4097134ff3c332f3" ma:index="25" nillable="true" ma:displayName="Image Tags_0" ma:hidden="true" ma:internalName="lcf76f155ced4ddcb4097134ff3c332f3" ma:readOnly="false">
      <xsd:simpleType>
        <xsd:restriction base="dms:Note"/>
      </xsd:simpleType>
    </xsd:element>
    <xsd:element name="lcf76f155ced4ddcb4097134ff3c332f4" ma:index="26" nillable="true" ma:displayName="Image Tags_0" ma:hidden="true" ma:internalName="lcf76f155ced4ddcb4097134ff3c332f4" ma:readOnly="false">
      <xsd:simpleType>
        <xsd:restriction base="dms:Note"/>
      </xsd:simpleType>
    </xsd:element>
    <xsd:element name="lcf76f155ced4ddcb4097134ff3c332f5" ma:index="27" nillable="true" ma:displayName="Image Tags_0" ma:hidden="true" ma:internalName="lcf76f155ced4ddcb4097134ff3c332f5" ma:readOnly="false">
      <xsd:simpleType>
        <xsd:restriction base="dms:Note"/>
      </xsd:simpleType>
    </xsd:element>
    <xsd:element name="lcf76f155ced4ddcb4097134ff3c332f" ma:index="3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303a6-bbfc-4d49-a48d-d7e98e860aad" elementFormDefault="qualified">
    <xsd:import namespace="http://schemas.microsoft.com/office/2006/documentManagement/types"/>
    <xsd:import namespace="http://schemas.microsoft.com/office/infopath/2007/PartnerControls"/>
    <xsd:element name="TaxCatchAll" ma:index="32" nillable="true" ma:displayName="Taxonomy Catch All Column" ma:hidden="true" ma:list="{71966ffe-ec67-4c91-9c15-4e45ce48ff8f}" ma:internalName="TaxCatchAll" ma:showField="CatchAllData" ma:web="5ea303a6-bbfc-4d49-a48d-d7e98e860a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F66862-518B-4235-8736-49072F43C3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9E7F7B-C81D-48E2-9D1A-5D198972211E}">
  <ds:schemaRefs>
    <ds:schemaRef ds:uri="http://schemas.microsoft.com/office/2006/documentManagement/types"/>
    <ds:schemaRef ds:uri="http://schemas.openxmlformats.org/package/2006/metadata/core-properties"/>
    <ds:schemaRef ds:uri="5ea303a6-bbfc-4d49-a48d-d7e98e860aad"/>
    <ds:schemaRef ds:uri="http://purl.org/dc/terms/"/>
    <ds:schemaRef ds:uri="http://schemas.microsoft.com/office/infopath/2007/PartnerControls"/>
    <ds:schemaRef ds:uri="f4b631e5-4434-4dce-804e-355ac78891fa"/>
    <ds:schemaRef ds:uri="http://purl.org/dc/dcmitype/"/>
    <ds:schemaRef ds:uri="http://purl.org/dc/elements/1.1/"/>
    <ds:schemaRef ds:uri="http://schemas.microsoft.com/office/2006/metadata/properties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9060698-1970-4667-A49F-8E4FE19F09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4b631e5-4434-4dce-804e-355ac78891fa"/>
    <ds:schemaRef ds:uri="5ea303a6-bbfc-4d49-a48d-d7e98e860a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29849</TotalTime>
  <Words>228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Chinnock Jeff (Royal Devon and Exeter Foundation Trust)</dc:creator>
  <cp:lastModifiedBy>RAPSEY, Simon (ROYAL DEVON UNIVERSITY HEALTHCARE NHS FOUNDATION TRUST)</cp:lastModifiedBy>
  <cp:revision>708</cp:revision>
  <dcterms:created xsi:type="dcterms:W3CDTF">2022-02-16T15:26:16Z</dcterms:created>
  <dcterms:modified xsi:type="dcterms:W3CDTF">2026-05-12T10:51:35Z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0x0101002480271E34EEB34FA5E7C4DEF00B75AB</vt:lpwstr>
  </property>
  <property fmtid="{D5CDD505-2E9C-101B-9397-08002B2CF9AE}" pid="3" name="Order">
    <vt:r8>24700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